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0" r:id="rId2"/>
    <p:sldId id="302" r:id="rId3"/>
    <p:sldId id="278" r:id="rId4"/>
    <p:sldId id="282" r:id="rId5"/>
    <p:sldId id="264" r:id="rId6"/>
    <p:sldId id="292" r:id="rId7"/>
    <p:sldId id="291" r:id="rId8"/>
    <p:sldId id="297" r:id="rId9"/>
    <p:sldId id="258" r:id="rId10"/>
    <p:sldId id="263" r:id="rId11"/>
    <p:sldId id="283" r:id="rId12"/>
    <p:sldId id="301" r:id="rId13"/>
    <p:sldId id="300" r:id="rId14"/>
    <p:sldId id="288" r:id="rId15"/>
    <p:sldId id="287" r:id="rId16"/>
    <p:sldId id="268" r:id="rId17"/>
    <p:sldId id="294" r:id="rId18"/>
    <p:sldId id="298" r:id="rId19"/>
    <p:sldId id="296" r:id="rId20"/>
    <p:sldId id="299" r:id="rId21"/>
    <p:sldId id="286" r:id="rId22"/>
    <p:sldId id="266" r:id="rId23"/>
    <p:sldId id="277" r:id="rId24"/>
  </p:sldIdLst>
  <p:sldSz cx="12192000" cy="6858000"/>
  <p:notesSz cx="6858000" cy="9144000"/>
  <p:embeddedFontLst>
    <p:embeddedFont>
      <p:font typeface="Agency FB" pitchFamily="34" charset="0"/>
      <p:regular r:id="rId25"/>
      <p:bold r:id="rId26"/>
    </p:embeddedFont>
    <p:embeddedFont>
      <p:font typeface="Verdana" pitchFamily="34" charset="0"/>
      <p:regular r:id="rId27"/>
      <p:bold r:id="rId28"/>
      <p:italic r:id="rId29"/>
      <p:boldItalic r:id="rId30"/>
    </p:embeddedFont>
    <p:embeddedFont>
      <p:font typeface="Yu Gothic" pitchFamily="34" charset="-128"/>
      <p:regular r:id="rId31"/>
      <p:bold r:id="rId32"/>
    </p:embeddedFont>
    <p:embeddedFont>
      <p:font typeface="Cambria Math" pitchFamily="18" charset="0"/>
      <p:regular r:id="rId33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CF1"/>
    <a:srgbClr val="9BDBF4"/>
    <a:srgbClr val="2C9ECC"/>
    <a:srgbClr val="FFF9E1"/>
    <a:srgbClr val="9EBBDA"/>
    <a:srgbClr val="7ACBE9"/>
    <a:srgbClr val="5DB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4660"/>
  </p:normalViewPr>
  <p:slideViewPr>
    <p:cSldViewPr snapToGrid="0">
      <p:cViewPr>
        <p:scale>
          <a:sx n="100" d="100"/>
          <a:sy n="100" d="100"/>
        </p:scale>
        <p:origin x="-1272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1.xlsx"/><Relationship Id="rId4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0.36163</cdr:x>
      <cdr:y>0.01634</cdr:y>
    </cdr:from>
    <cdr:to>
      <cdr:x>0.63837</cdr:x>
      <cdr:y>0.18864</cdr:y>
    </cdr:to>
    <cdr:sp macro="" textlink="">
      <cdr:nvSpPr>
        <cdr:cNvPr id="2" name="자유형: 도형 8"/>
        <cdr:cNvSpPr/>
      </cdr:nvSpPr>
      <cdr:spPr>
        <a:xfrm xmlns:a="http://schemas.openxmlformats.org/drawingml/2006/main">
          <a:off x="2493353" y="75093"/>
          <a:ext cx="1908000" cy="792000"/>
        </a:xfrm>
        <a:custGeom xmlns:a="http://schemas.openxmlformats.org/drawingml/2006/main">
          <a:avLst/>
          <a:gdLst>
            <a:gd name="connsiteX0" fmla="*/ 0 w 1846295"/>
            <a:gd name="connsiteY0" fmla="*/ 153861 h 923147"/>
            <a:gd name="connsiteX1" fmla="*/ 153861 w 1846295"/>
            <a:gd name="connsiteY1" fmla="*/ 0 h 923147"/>
            <a:gd name="connsiteX2" fmla="*/ 1692434 w 1846295"/>
            <a:gd name="connsiteY2" fmla="*/ 0 h 923147"/>
            <a:gd name="connsiteX3" fmla="*/ 1846295 w 1846295"/>
            <a:gd name="connsiteY3" fmla="*/ 153861 h 923147"/>
            <a:gd name="connsiteX4" fmla="*/ 1846295 w 1846295"/>
            <a:gd name="connsiteY4" fmla="*/ 769286 h 923147"/>
            <a:gd name="connsiteX5" fmla="*/ 1692434 w 1846295"/>
            <a:gd name="connsiteY5" fmla="*/ 923147 h 923147"/>
            <a:gd name="connsiteX6" fmla="*/ 153861 w 1846295"/>
            <a:gd name="connsiteY6" fmla="*/ 923147 h 923147"/>
            <a:gd name="connsiteX7" fmla="*/ 0 w 1846295"/>
            <a:gd name="connsiteY7" fmla="*/ 769286 h 923147"/>
            <a:gd name="connsiteX8" fmla="*/ 0 w 1846295"/>
            <a:gd name="connsiteY8" fmla="*/ 153861 h 923147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</a:cxnLst>
          <a:rect l="l" t="t" r="r" b="b"/>
          <a:pathLst>
            <a:path w="1846295" h="923147">
              <a:moveTo>
                <a:pt x="0" y="153861"/>
              </a:moveTo>
              <a:cubicBezTo>
                <a:pt x="0" y="68886"/>
                <a:pt x="68886" y="0"/>
                <a:pt x="153861" y="0"/>
              </a:cubicBezTo>
              <a:lnTo>
                <a:pt x="1692434" y="0"/>
              </a:lnTo>
              <a:cubicBezTo>
                <a:pt x="1777409" y="0"/>
                <a:pt x="1846295" y="68886"/>
                <a:pt x="1846295" y="153861"/>
              </a:cubicBezTo>
              <a:lnTo>
                <a:pt x="1846295" y="769286"/>
              </a:lnTo>
              <a:cubicBezTo>
                <a:pt x="1846295" y="854261"/>
                <a:pt x="1777409" y="923147"/>
                <a:pt x="1692434" y="923147"/>
              </a:cubicBezTo>
              <a:lnTo>
                <a:pt x="153861" y="923147"/>
              </a:lnTo>
              <a:cubicBezTo>
                <a:pt x="68886" y="923147"/>
                <a:pt x="0" y="854261"/>
                <a:pt x="0" y="769286"/>
              </a:cubicBezTo>
              <a:lnTo>
                <a:pt x="0" y="153861"/>
              </a:lnTo>
              <a:close/>
            </a:path>
          </a:pathLst>
        </a:custGeom>
        <a:solidFill xmlns:a="http://schemas.openxmlformats.org/drawingml/2006/main">
          <a:srgbClr val="9BDBF4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Overflow="overflow" horzOverflow="overflow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ko-KR" sz="2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rPr>
            <a:t>Dataset</a:t>
          </a:r>
          <a:endParaRPr kumimoji="1" lang="ko-KR" altLang="en-US" sz="33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+mn-cs"/>
          </a:endParaRPr>
        </a:p>
      </cdr:txBody>
    </cdr:sp>
  </cdr:relSizeAnchor>
  <cdr:relSizeAnchor xmlns:cdr="http://schemas.openxmlformats.org/drawingml/2006/chartDrawing">
    <cdr:from>
      <cdr:x>0.62915</cdr:x>
      <cdr:y>0.32019</cdr:y>
    </cdr:from>
    <cdr:to>
      <cdr:x>0.90589</cdr:x>
      <cdr:y>0.4925</cdr:y>
    </cdr:to>
    <cdr:sp macro="" textlink="">
      <cdr:nvSpPr>
        <cdr:cNvPr id="3" name="자유형: 도형 8"/>
        <cdr:cNvSpPr/>
      </cdr:nvSpPr>
      <cdr:spPr>
        <a:xfrm xmlns:a="http://schemas.openxmlformats.org/drawingml/2006/main">
          <a:off x="4337819" y="1471759"/>
          <a:ext cx="1908000" cy="792000"/>
        </a:xfrm>
        <a:custGeom xmlns:a="http://schemas.openxmlformats.org/drawingml/2006/main">
          <a:avLst/>
          <a:gdLst>
            <a:gd name="connsiteX0" fmla="*/ 0 w 1846295"/>
            <a:gd name="connsiteY0" fmla="*/ 153861 h 923147"/>
            <a:gd name="connsiteX1" fmla="*/ 153861 w 1846295"/>
            <a:gd name="connsiteY1" fmla="*/ 0 h 923147"/>
            <a:gd name="connsiteX2" fmla="*/ 1692434 w 1846295"/>
            <a:gd name="connsiteY2" fmla="*/ 0 h 923147"/>
            <a:gd name="connsiteX3" fmla="*/ 1846295 w 1846295"/>
            <a:gd name="connsiteY3" fmla="*/ 153861 h 923147"/>
            <a:gd name="connsiteX4" fmla="*/ 1846295 w 1846295"/>
            <a:gd name="connsiteY4" fmla="*/ 769286 h 923147"/>
            <a:gd name="connsiteX5" fmla="*/ 1692434 w 1846295"/>
            <a:gd name="connsiteY5" fmla="*/ 923147 h 923147"/>
            <a:gd name="connsiteX6" fmla="*/ 153861 w 1846295"/>
            <a:gd name="connsiteY6" fmla="*/ 923147 h 923147"/>
            <a:gd name="connsiteX7" fmla="*/ 0 w 1846295"/>
            <a:gd name="connsiteY7" fmla="*/ 769286 h 923147"/>
            <a:gd name="connsiteX8" fmla="*/ 0 w 1846295"/>
            <a:gd name="connsiteY8" fmla="*/ 153861 h 923147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</a:cxnLst>
          <a:rect l="l" t="t" r="r" b="b"/>
          <a:pathLst>
            <a:path w="1846295" h="923147">
              <a:moveTo>
                <a:pt x="0" y="153861"/>
              </a:moveTo>
              <a:cubicBezTo>
                <a:pt x="0" y="68886"/>
                <a:pt x="68886" y="0"/>
                <a:pt x="153861" y="0"/>
              </a:cubicBezTo>
              <a:lnTo>
                <a:pt x="1692434" y="0"/>
              </a:lnTo>
              <a:cubicBezTo>
                <a:pt x="1777409" y="0"/>
                <a:pt x="1846295" y="68886"/>
                <a:pt x="1846295" y="153861"/>
              </a:cubicBezTo>
              <a:lnTo>
                <a:pt x="1846295" y="769286"/>
              </a:lnTo>
              <a:cubicBezTo>
                <a:pt x="1846295" y="854261"/>
                <a:pt x="1777409" y="923147"/>
                <a:pt x="1692434" y="923147"/>
              </a:cubicBezTo>
              <a:lnTo>
                <a:pt x="153861" y="923147"/>
              </a:lnTo>
              <a:cubicBezTo>
                <a:pt x="68886" y="923147"/>
                <a:pt x="0" y="854261"/>
                <a:pt x="0" y="769286"/>
              </a:cubicBezTo>
              <a:lnTo>
                <a:pt x="0" y="153861"/>
              </a:lnTo>
              <a:close/>
            </a:path>
          </a:pathLst>
        </a:custGeom>
        <a:solidFill xmlns:a="http://schemas.openxmlformats.org/drawingml/2006/main">
          <a:srgbClr val="9BDBF4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Overflow="overflow" horzOverflow="overflow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ko-KR" sz="20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rPr>
            <a:t>Normalization</a:t>
          </a:r>
          <a:endParaRPr kumimoji="1" lang="ko-KR" altLang="en-US" sz="33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+mn-cs"/>
          </a:endParaRPr>
        </a:p>
      </cdr:txBody>
    </cdr:sp>
  </cdr:relSizeAnchor>
  <cdr:relSizeAnchor xmlns:cdr="http://schemas.openxmlformats.org/drawingml/2006/chartDrawing">
    <cdr:from>
      <cdr:x>0.58727</cdr:x>
      <cdr:y>0.6896</cdr:y>
    </cdr:from>
    <cdr:to>
      <cdr:x>0.86401</cdr:x>
      <cdr:y>0.86191</cdr:y>
    </cdr:to>
    <cdr:sp macro="" textlink="">
      <cdr:nvSpPr>
        <cdr:cNvPr id="5" name="자유형: 도형 8"/>
        <cdr:cNvSpPr/>
      </cdr:nvSpPr>
      <cdr:spPr>
        <a:xfrm xmlns:a="http://schemas.openxmlformats.org/drawingml/2006/main">
          <a:off x="4049061" y="3169726"/>
          <a:ext cx="1908000" cy="792000"/>
        </a:xfrm>
        <a:custGeom xmlns:a="http://schemas.openxmlformats.org/drawingml/2006/main">
          <a:avLst/>
          <a:gdLst>
            <a:gd name="connsiteX0" fmla="*/ 0 w 1846295"/>
            <a:gd name="connsiteY0" fmla="*/ 153861 h 923147"/>
            <a:gd name="connsiteX1" fmla="*/ 153861 w 1846295"/>
            <a:gd name="connsiteY1" fmla="*/ 0 h 923147"/>
            <a:gd name="connsiteX2" fmla="*/ 1692434 w 1846295"/>
            <a:gd name="connsiteY2" fmla="*/ 0 h 923147"/>
            <a:gd name="connsiteX3" fmla="*/ 1846295 w 1846295"/>
            <a:gd name="connsiteY3" fmla="*/ 153861 h 923147"/>
            <a:gd name="connsiteX4" fmla="*/ 1846295 w 1846295"/>
            <a:gd name="connsiteY4" fmla="*/ 769286 h 923147"/>
            <a:gd name="connsiteX5" fmla="*/ 1692434 w 1846295"/>
            <a:gd name="connsiteY5" fmla="*/ 923147 h 923147"/>
            <a:gd name="connsiteX6" fmla="*/ 153861 w 1846295"/>
            <a:gd name="connsiteY6" fmla="*/ 923147 h 923147"/>
            <a:gd name="connsiteX7" fmla="*/ 0 w 1846295"/>
            <a:gd name="connsiteY7" fmla="*/ 769286 h 923147"/>
            <a:gd name="connsiteX8" fmla="*/ 0 w 1846295"/>
            <a:gd name="connsiteY8" fmla="*/ 153861 h 923147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</a:cxnLst>
          <a:rect l="l" t="t" r="r" b="b"/>
          <a:pathLst>
            <a:path w="1846295" h="923147">
              <a:moveTo>
                <a:pt x="0" y="153861"/>
              </a:moveTo>
              <a:cubicBezTo>
                <a:pt x="0" y="68886"/>
                <a:pt x="68886" y="0"/>
                <a:pt x="153861" y="0"/>
              </a:cubicBezTo>
              <a:lnTo>
                <a:pt x="1692434" y="0"/>
              </a:lnTo>
              <a:cubicBezTo>
                <a:pt x="1777409" y="0"/>
                <a:pt x="1846295" y="68886"/>
                <a:pt x="1846295" y="153861"/>
              </a:cubicBezTo>
              <a:lnTo>
                <a:pt x="1846295" y="769286"/>
              </a:lnTo>
              <a:cubicBezTo>
                <a:pt x="1846295" y="854261"/>
                <a:pt x="1777409" y="923147"/>
                <a:pt x="1692434" y="923147"/>
              </a:cubicBezTo>
              <a:lnTo>
                <a:pt x="153861" y="923147"/>
              </a:lnTo>
              <a:cubicBezTo>
                <a:pt x="68886" y="923147"/>
                <a:pt x="0" y="854261"/>
                <a:pt x="0" y="769286"/>
              </a:cubicBezTo>
              <a:lnTo>
                <a:pt x="0" y="153861"/>
              </a:lnTo>
              <a:close/>
            </a:path>
          </a:pathLst>
        </a:custGeom>
        <a:solidFill xmlns:a="http://schemas.openxmlformats.org/drawingml/2006/main">
          <a:srgbClr val="9BDBF4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Overflow="overflow" horzOverflow="overflow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ko-KR" sz="24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rPr>
            <a:t>Optimize</a:t>
          </a:r>
          <a:endParaRPr kumimoji="1" lang="ko-KR" altLang="en-US" sz="33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+mn-cs"/>
          </a:endParaRPr>
        </a:p>
      </cdr:txBody>
    </cdr:sp>
  </cdr:relSizeAnchor>
  <cdr:relSizeAnchor xmlns:cdr="http://schemas.openxmlformats.org/drawingml/2006/chartDrawing">
    <cdr:from>
      <cdr:x>0.14678</cdr:x>
      <cdr:y>0.6896</cdr:y>
    </cdr:from>
    <cdr:to>
      <cdr:x>0.42351</cdr:x>
      <cdr:y>0.86191</cdr:y>
    </cdr:to>
    <cdr:sp macro="" textlink="">
      <cdr:nvSpPr>
        <cdr:cNvPr id="6" name="자유형: 도형 8"/>
        <cdr:cNvSpPr/>
      </cdr:nvSpPr>
      <cdr:spPr>
        <a:xfrm xmlns:a="http://schemas.openxmlformats.org/drawingml/2006/main">
          <a:off x="1011974" y="3169726"/>
          <a:ext cx="1908000" cy="792000"/>
        </a:xfrm>
        <a:custGeom xmlns:a="http://schemas.openxmlformats.org/drawingml/2006/main">
          <a:avLst/>
          <a:gdLst>
            <a:gd name="connsiteX0" fmla="*/ 0 w 1846295"/>
            <a:gd name="connsiteY0" fmla="*/ 153861 h 923147"/>
            <a:gd name="connsiteX1" fmla="*/ 153861 w 1846295"/>
            <a:gd name="connsiteY1" fmla="*/ 0 h 923147"/>
            <a:gd name="connsiteX2" fmla="*/ 1692434 w 1846295"/>
            <a:gd name="connsiteY2" fmla="*/ 0 h 923147"/>
            <a:gd name="connsiteX3" fmla="*/ 1846295 w 1846295"/>
            <a:gd name="connsiteY3" fmla="*/ 153861 h 923147"/>
            <a:gd name="connsiteX4" fmla="*/ 1846295 w 1846295"/>
            <a:gd name="connsiteY4" fmla="*/ 769286 h 923147"/>
            <a:gd name="connsiteX5" fmla="*/ 1692434 w 1846295"/>
            <a:gd name="connsiteY5" fmla="*/ 923147 h 923147"/>
            <a:gd name="connsiteX6" fmla="*/ 153861 w 1846295"/>
            <a:gd name="connsiteY6" fmla="*/ 923147 h 923147"/>
            <a:gd name="connsiteX7" fmla="*/ 0 w 1846295"/>
            <a:gd name="connsiteY7" fmla="*/ 769286 h 923147"/>
            <a:gd name="connsiteX8" fmla="*/ 0 w 1846295"/>
            <a:gd name="connsiteY8" fmla="*/ 153861 h 923147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</a:cxnLst>
          <a:rect l="l" t="t" r="r" b="b"/>
          <a:pathLst>
            <a:path w="1846295" h="923147">
              <a:moveTo>
                <a:pt x="0" y="153861"/>
              </a:moveTo>
              <a:cubicBezTo>
                <a:pt x="0" y="68886"/>
                <a:pt x="68886" y="0"/>
                <a:pt x="153861" y="0"/>
              </a:cubicBezTo>
              <a:lnTo>
                <a:pt x="1692434" y="0"/>
              </a:lnTo>
              <a:cubicBezTo>
                <a:pt x="1777409" y="0"/>
                <a:pt x="1846295" y="68886"/>
                <a:pt x="1846295" y="153861"/>
              </a:cubicBezTo>
              <a:lnTo>
                <a:pt x="1846295" y="769286"/>
              </a:lnTo>
              <a:cubicBezTo>
                <a:pt x="1846295" y="854261"/>
                <a:pt x="1777409" y="923147"/>
                <a:pt x="1692434" y="923147"/>
              </a:cubicBezTo>
              <a:lnTo>
                <a:pt x="153861" y="923147"/>
              </a:lnTo>
              <a:cubicBezTo>
                <a:pt x="68886" y="923147"/>
                <a:pt x="0" y="854261"/>
                <a:pt x="0" y="769286"/>
              </a:cubicBezTo>
              <a:lnTo>
                <a:pt x="0" y="153861"/>
              </a:lnTo>
              <a:close/>
            </a:path>
          </a:pathLst>
        </a:custGeom>
        <a:solidFill xmlns:a="http://schemas.openxmlformats.org/drawingml/2006/main">
          <a:srgbClr val="9BDBF4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spcFirstLastPara="0" vert="horz" wrap="square" lIns="170794" tIns="170794" rIns="170794" bIns="170794" numCol="1" spcCol="1270" anchor="ctr" anchorCtr="0"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Regression</a:t>
          </a:r>
          <a:endParaRPr lang="ko-KR" altLang="en-US" sz="2000" kern="1200" dirty="0">
            <a:solidFill>
              <a:schemeClr val="tx1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cdr:txBody>
    </cdr:sp>
  </cdr:relSizeAnchor>
  <cdr:relSizeAnchor xmlns:cdr="http://schemas.openxmlformats.org/drawingml/2006/chartDrawing">
    <cdr:from>
      <cdr:x>0.08309</cdr:x>
      <cdr:y>0.32769</cdr:y>
    </cdr:from>
    <cdr:to>
      <cdr:x>0.35982</cdr:x>
      <cdr:y>0.5</cdr:y>
    </cdr:to>
    <cdr:sp macro="" textlink="">
      <cdr:nvSpPr>
        <cdr:cNvPr id="7" name="자유형: 도형 8"/>
        <cdr:cNvSpPr/>
      </cdr:nvSpPr>
      <cdr:spPr>
        <a:xfrm xmlns:a="http://schemas.openxmlformats.org/drawingml/2006/main">
          <a:off x="572857" y="1506236"/>
          <a:ext cx="1908000" cy="792000"/>
        </a:xfrm>
        <a:custGeom xmlns:a="http://schemas.openxmlformats.org/drawingml/2006/main">
          <a:avLst/>
          <a:gdLst>
            <a:gd name="connsiteX0" fmla="*/ 0 w 1846295"/>
            <a:gd name="connsiteY0" fmla="*/ 153861 h 923147"/>
            <a:gd name="connsiteX1" fmla="*/ 153861 w 1846295"/>
            <a:gd name="connsiteY1" fmla="*/ 0 h 923147"/>
            <a:gd name="connsiteX2" fmla="*/ 1692434 w 1846295"/>
            <a:gd name="connsiteY2" fmla="*/ 0 h 923147"/>
            <a:gd name="connsiteX3" fmla="*/ 1846295 w 1846295"/>
            <a:gd name="connsiteY3" fmla="*/ 153861 h 923147"/>
            <a:gd name="connsiteX4" fmla="*/ 1846295 w 1846295"/>
            <a:gd name="connsiteY4" fmla="*/ 769286 h 923147"/>
            <a:gd name="connsiteX5" fmla="*/ 1692434 w 1846295"/>
            <a:gd name="connsiteY5" fmla="*/ 923147 h 923147"/>
            <a:gd name="connsiteX6" fmla="*/ 153861 w 1846295"/>
            <a:gd name="connsiteY6" fmla="*/ 923147 h 923147"/>
            <a:gd name="connsiteX7" fmla="*/ 0 w 1846295"/>
            <a:gd name="connsiteY7" fmla="*/ 769286 h 923147"/>
            <a:gd name="connsiteX8" fmla="*/ 0 w 1846295"/>
            <a:gd name="connsiteY8" fmla="*/ 153861 h 923147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</a:cxnLst>
          <a:rect l="l" t="t" r="r" b="b"/>
          <a:pathLst>
            <a:path w="1846295" h="923147">
              <a:moveTo>
                <a:pt x="0" y="153861"/>
              </a:moveTo>
              <a:cubicBezTo>
                <a:pt x="0" y="68886"/>
                <a:pt x="68886" y="0"/>
                <a:pt x="153861" y="0"/>
              </a:cubicBezTo>
              <a:lnTo>
                <a:pt x="1692434" y="0"/>
              </a:lnTo>
              <a:cubicBezTo>
                <a:pt x="1777409" y="0"/>
                <a:pt x="1846295" y="68886"/>
                <a:pt x="1846295" y="153861"/>
              </a:cubicBezTo>
              <a:lnTo>
                <a:pt x="1846295" y="769286"/>
              </a:lnTo>
              <a:cubicBezTo>
                <a:pt x="1846295" y="854261"/>
                <a:pt x="1777409" y="923147"/>
                <a:pt x="1692434" y="923147"/>
              </a:cubicBezTo>
              <a:lnTo>
                <a:pt x="153861" y="923147"/>
              </a:lnTo>
              <a:cubicBezTo>
                <a:pt x="68886" y="923147"/>
                <a:pt x="0" y="854261"/>
                <a:pt x="0" y="769286"/>
              </a:cubicBezTo>
              <a:lnTo>
                <a:pt x="0" y="153861"/>
              </a:lnTo>
              <a:close/>
            </a:path>
          </a:pathLst>
        </a:custGeom>
        <a:solidFill xmlns:a="http://schemas.openxmlformats.org/drawingml/2006/main">
          <a:srgbClr val="9BDBF4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Overflow="overflow" horzOverflow="overflow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ko-KR" sz="18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rPr>
            <a:t>Testing</a:t>
          </a:r>
          <a:endParaRPr kumimoji="1" lang="ko-KR" altLang="en-US" sz="18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  <a:ea typeface="+mn-ea"/>
            <a:cs typeface="+mn-cs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124CC144-B687-4F09-A465-AEEAF6BE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="" xmlns:a16="http://schemas.microsoft.com/office/drawing/2014/main" id="{BD9B8D6E-3CF9-40CF-BA20-E9F982BD3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7D7C784F-4516-45EA-9C89-21686F1F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D1E938EB-826A-40D3-BC22-C2426034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BFEC0A91-5B7C-4D3B-A5BE-E34DBD0D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11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C959C707-4204-44AC-95F9-00B32F92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="" xmlns:a16="http://schemas.microsoft.com/office/drawing/2014/main" id="{640C7148-D1C3-490F-A4C9-0BAA881BD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C7E382D0-6298-43E9-8708-172A756D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B472318B-5426-44A7-8341-909F9E37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90B43202-8444-4635-B160-FC7B26BB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84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="" xmlns:a16="http://schemas.microsoft.com/office/drawing/2014/main" id="{46ACC1D0-21EE-4E24-959D-B27AE3BC9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="" xmlns:a16="http://schemas.microsoft.com/office/drawing/2014/main" id="{4AFEB191-8C53-4DF7-83A8-F29504D9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83901498-5A21-4FBC-BEFD-F9EA9188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95C001B3-CCC2-4243-B1DC-04088032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BDC71418-2BD1-4CE7-A6D1-B0149689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4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7E515CE8-A847-4D0C-8C10-8FB35CD2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ACA7E8A3-7ED5-431D-9A2D-E793711A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D2B09096-4F66-4534-8210-69637FB4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051A7484-0BDA-4A7A-A81C-E1DF04D9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C7B4DDE0-8A89-40A2-B9AB-45788034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29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A56CA9C1-0795-4249-B6A7-8241126D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099BAAE6-EB8E-4388-AEBF-D6DCD8A0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907403EB-51F7-4972-BDB2-CC7D8FE1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FF747D18-EDC1-45D3-A131-0616F89F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46FBE3E5-16D2-400F-BDA1-5275C7E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83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340E0234-F54A-4CC2-8599-1AAA0594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93C86DAB-D6C8-4889-BD1A-F7F819989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="" xmlns:a16="http://schemas.microsoft.com/office/drawing/2014/main" id="{239952D6-2383-4DB0-B79F-666C220CD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="" xmlns:a16="http://schemas.microsoft.com/office/drawing/2014/main" id="{E3D5B7E6-550E-4B54-9D93-4EF8F6FB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="" xmlns:a16="http://schemas.microsoft.com/office/drawing/2014/main" id="{EE500A6B-4A60-431B-8C8A-D7D1AE14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="" xmlns:a16="http://schemas.microsoft.com/office/drawing/2014/main" id="{C978ADF6-5291-4E27-B6FC-6A698157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34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D08F499-EA8F-4BB6-A3A2-4EEE5C0E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6B27F792-CD41-4772-8F91-34D99A6E8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="" xmlns:a16="http://schemas.microsoft.com/office/drawing/2014/main" id="{FECA6497-35AA-4169-93AC-B4A90CD98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="" xmlns:a16="http://schemas.microsoft.com/office/drawing/2014/main" id="{14274B0A-7ACE-4191-B4B0-801A0168B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="" xmlns:a16="http://schemas.microsoft.com/office/drawing/2014/main" id="{9D647042-C3C6-4FC4-A756-9B842B357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="" xmlns:a16="http://schemas.microsoft.com/office/drawing/2014/main" id="{C8F14B39-D000-43A0-AE74-D85C7DF4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="" xmlns:a16="http://schemas.microsoft.com/office/drawing/2014/main" id="{139F04FF-4E6F-42EF-87BD-76D3295C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="" xmlns:a16="http://schemas.microsoft.com/office/drawing/2014/main" id="{EB56F94D-3CF8-4ED5-80C3-6B5D6E64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79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B0B0BA5D-2817-45F2-A320-8640D9EC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="" xmlns:a16="http://schemas.microsoft.com/office/drawing/2014/main" id="{809E630E-88E5-4812-B069-DB4C1EFD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="" xmlns:a16="http://schemas.microsoft.com/office/drawing/2014/main" id="{E2295C7C-DFD3-4FFD-9637-25D6FB19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40B208E1-81FA-4363-AC84-28F15FDD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98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="" xmlns:a16="http://schemas.microsoft.com/office/drawing/2014/main" id="{B6B5FD20-5455-42EE-BB53-DF86BD40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="" xmlns:a16="http://schemas.microsoft.com/office/drawing/2014/main" id="{491F4C67-7634-4A43-B269-F3657F8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81B18E81-76D6-402B-9107-038CEBC9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302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7DBC34FC-5E2F-421C-A21A-2A0F60D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B72B914D-7A60-4F58-9C61-0D569E6E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0F5C0BEB-7234-419A-B7A1-5E9BB45ED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="" xmlns:a16="http://schemas.microsoft.com/office/drawing/2014/main" id="{1E3702EB-DFCA-45DC-8F64-92EF1621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="" xmlns:a16="http://schemas.microsoft.com/office/drawing/2014/main" id="{43421B85-8A95-4522-B3EA-E6F6431A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="" xmlns:a16="http://schemas.microsoft.com/office/drawing/2014/main" id="{4578AFCC-B0BF-4A28-9646-9067759B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1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AE73EA4F-ED79-46BE-8F3C-72161F8D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="" xmlns:a16="http://schemas.microsoft.com/office/drawing/2014/main" id="{09A1B9C0-EDD4-43F8-853C-4BF56E2E8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D89A5071-42F0-46B8-98A3-22D890185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="" xmlns:a16="http://schemas.microsoft.com/office/drawing/2014/main" id="{7232C7BE-61D8-46A5-80C8-B7CA8245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="" xmlns:a16="http://schemas.microsoft.com/office/drawing/2014/main" id="{DDC117A4-CF1E-41A3-8D48-58320181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="" xmlns:a16="http://schemas.microsoft.com/office/drawing/2014/main" id="{58AA99BB-EECF-4980-88AF-1BEFA965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31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="" xmlns:a16="http://schemas.microsoft.com/office/drawing/2014/main" id="{6D840F17-5A06-4678-9763-F125554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A27AED66-DA33-426C-937C-4F5027AC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BBF8B026-DAB2-4A5F-9B04-F20EEBF99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59B2-A88B-4448-B12C-BAD460684612}" type="datetimeFigureOut">
              <a:rPr kumimoji="1" lang="ja-JP" altLang="en-US" smtClean="0"/>
              <a:t>2018/8/22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0CCAE1A0-57F2-454E-9FA1-3303BB535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A0E2A062-4101-4A3B-9205-97234911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5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B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5400000">
            <a:off x="5974132" y="2425040"/>
            <a:ext cx="2736994" cy="133977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2626417" y="1992931"/>
            <a:ext cx="1503050" cy="277621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3619231">
            <a:off x="2875290" y="2236637"/>
            <a:ext cx="2428916" cy="334779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5400000">
            <a:off x="4754247" y="3392959"/>
            <a:ext cx="2428916" cy="3347792"/>
          </a:xfrm>
          <a:prstGeom prst="rect">
            <a:avLst/>
          </a:prstGeom>
          <a:solidFill>
            <a:srgbClr val="9BDBF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7800585" y="2834251"/>
            <a:ext cx="2542094" cy="280914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8470469" y="4241431"/>
            <a:ext cx="2542094" cy="2809144"/>
          </a:xfrm>
          <a:prstGeom prst="rect">
            <a:avLst/>
          </a:prstGeom>
          <a:solidFill>
            <a:srgbClr val="9BDBF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1057597" y="506088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626914" y="2326228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2529376">
            <a:off x="903987" y="5737975"/>
            <a:ext cx="1261810" cy="869737"/>
          </a:xfrm>
          <a:prstGeom prst="rect">
            <a:avLst/>
          </a:prstGeom>
          <a:solidFill>
            <a:srgbClr val="9BDBF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418713" y="4476614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161240" y="3651888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825455" y="506088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44013" y="1729306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3055117" y="4390151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4048414" y="4152046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1057596" y="375019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3672693" y="46993"/>
            <a:ext cx="2542094" cy="2809144"/>
          </a:xfrm>
          <a:prstGeom prst="rect">
            <a:avLst/>
          </a:prstGeom>
          <a:solidFill>
            <a:srgbClr val="9BDBF4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9330102">
            <a:off x="8480514" y="400612"/>
            <a:ext cx="2542094" cy="2809144"/>
          </a:xfrm>
          <a:prstGeom prst="rect">
            <a:avLst/>
          </a:prstGeom>
          <a:solidFill>
            <a:srgbClr val="9BDBF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3454339">
            <a:off x="578397" y="1231561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0800000">
            <a:off x="9751561" y="3610368"/>
            <a:ext cx="1819417" cy="1622264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2529376">
            <a:off x="-30261" y="4299576"/>
            <a:ext cx="1957306" cy="1336223"/>
          </a:xfrm>
          <a:prstGeom prst="rect">
            <a:avLst/>
          </a:prstGeom>
          <a:solidFill>
            <a:srgbClr val="9BDBF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1">
            <a:extLst>
              <a:ext uri="{FF2B5EF4-FFF2-40B4-BE49-F238E27FC236}">
                <a16:creationId xmlns="" xmlns:a16="http://schemas.microsoft.com/office/drawing/2014/main" id="{5F5D8BD0-1B4C-4D72-82C2-9D85CE8C13BB}"/>
              </a:ext>
            </a:extLst>
          </p:cNvPr>
          <p:cNvSpPr/>
          <p:nvPr/>
        </p:nvSpPr>
        <p:spPr>
          <a:xfrm>
            <a:off x="-652835" y="-539661"/>
            <a:ext cx="13370080" cy="9521579"/>
          </a:xfrm>
          <a:prstGeom prst="flowChartDocument">
            <a:avLst/>
          </a:prstGeom>
          <a:gradFill flip="none" rotWithShape="1">
            <a:gsLst>
              <a:gs pos="47000">
                <a:schemeClr val="accent4">
                  <a:lumMod val="90000"/>
                  <a:alpha val="20000"/>
                </a:schemeClr>
              </a:gs>
              <a:gs pos="2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716057" y="1072715"/>
            <a:ext cx="10505313" cy="3600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66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son Sans" panose="02000500000000000000" pitchFamily="50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altLang="ko-KR" sz="54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FIFA player rating Analysis</a:t>
            </a:r>
            <a:endParaRPr lang="en-US" altLang="ko-KR" sz="54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son Sans" panose="02000500000000000000" pitchFamily="50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altLang="ko-KR" sz="54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son Sans" panose="02000500000000000000" pitchFamily="50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altLang="ko-KR" sz="5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Verdana" panose="020B0604030504040204" pitchFamily="34" charset="0"/>
              </a:rPr>
              <a:t> </a:t>
            </a:r>
            <a:r>
              <a:rPr lang="en-US" altLang="ko-KR" sz="4400" spc="-15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TEAM: </a:t>
            </a:r>
            <a:r>
              <a:rPr lang="en-US" altLang="ko-KR" sz="4400" spc="-15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Nier</a:t>
            </a:r>
            <a:endParaRPr lang="en-US" altLang="ko-KR" sz="4400" spc="-15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75556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5">
            <a:extLst>
              <a:ext uri="{FF2B5EF4-FFF2-40B4-BE49-F238E27FC236}">
                <a16:creationId xmlns="" xmlns:a16="http://schemas.microsoft.com/office/drawing/2014/main" id="{9C0DB717-0C78-4FD4-A27D-F3FFDFB816A1}"/>
              </a:ext>
            </a:extLst>
          </p:cNvPr>
          <p:cNvSpPr/>
          <p:nvPr/>
        </p:nvSpPr>
        <p:spPr>
          <a:xfrm rot="800640">
            <a:off x="2205894" y="1233915"/>
            <a:ext cx="3193774" cy="319377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381410"/>
            <a:ext cx="2372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Initial Code</a:t>
            </a:r>
            <a:endParaRPr lang="ko-KR" altLang="en-US" sz="3600" spc="-150" dirty="0">
              <a:solidFill>
                <a:srgbClr val="525252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9C0DB717-0C78-4FD4-A27D-F3FFDFB816A1}"/>
              </a:ext>
            </a:extLst>
          </p:cNvPr>
          <p:cNvSpPr/>
          <p:nvPr/>
        </p:nvSpPr>
        <p:spPr>
          <a:xfrm rot="19637434">
            <a:off x="923157" y="1840656"/>
            <a:ext cx="3193774" cy="3193774"/>
          </a:xfrm>
          <a:prstGeom prst="rect">
            <a:avLst/>
          </a:prstGeom>
          <a:solidFill>
            <a:srgbClr val="9BDBF4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E2E46983-B2D0-44A4-9CB7-FE23658D0E56}"/>
              </a:ext>
            </a:extLst>
          </p:cNvPr>
          <p:cNvGrpSpPr/>
          <p:nvPr/>
        </p:nvGrpSpPr>
        <p:grpSpPr>
          <a:xfrm>
            <a:off x="2124907" y="1651466"/>
            <a:ext cx="8444618" cy="4471332"/>
            <a:chOff x="512569" y="906869"/>
            <a:chExt cx="8604167" cy="4471332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495C2E20-4ADD-4545-A435-F3899F383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569" y="1166928"/>
              <a:ext cx="3849706" cy="421127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D524E6B9-DA78-45BB-933E-EC763B687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136" y="906869"/>
              <a:ext cx="4419600" cy="1647825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2CA1E823-A73F-4A66-B5B6-135944F1B3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8924" y="906869"/>
              <a:ext cx="1868212" cy="69542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C3D13614-4B9E-4AB2-AB1B-DBF701789AF9}"/>
                </a:ext>
              </a:extLst>
            </p:cNvPr>
            <p:cNvCxnSpPr/>
            <p:nvPr/>
          </p:nvCxnSpPr>
          <p:spPr>
            <a:xfrm>
              <a:off x="2828924" y="2256639"/>
              <a:ext cx="1868212" cy="2980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92C1353-DEFB-4A9D-A5F3-58FCED38C206}"/>
              </a:ext>
            </a:extLst>
          </p:cNvPr>
          <p:cNvSpPr txBox="1"/>
          <p:nvPr/>
        </p:nvSpPr>
        <p:spPr>
          <a:xfrm>
            <a:off x="6359717" y="4017161"/>
            <a:ext cx="47557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	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Normalize</a:t>
            </a:r>
          </a:p>
        </p:txBody>
      </p:sp>
    </p:spTree>
    <p:extLst>
      <p:ext uri="{BB962C8B-B14F-4D97-AF65-F5344CB8AC3E}">
        <p14:creationId xmlns:p14="http://schemas.microsoft.com/office/powerpoint/2010/main" val="113306481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5400000">
            <a:off x="5974132" y="2425040"/>
            <a:ext cx="2736994" cy="133977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2626417" y="1992931"/>
            <a:ext cx="1503050" cy="277621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3619231">
            <a:off x="2875290" y="2236637"/>
            <a:ext cx="2428916" cy="334779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5400000">
            <a:off x="4754247" y="3392959"/>
            <a:ext cx="2428916" cy="3347792"/>
          </a:xfrm>
          <a:prstGeom prst="rect">
            <a:avLst/>
          </a:prstGeom>
          <a:solidFill>
            <a:srgbClr val="9BDBF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7800585" y="2834251"/>
            <a:ext cx="2542094" cy="280914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8470469" y="4241431"/>
            <a:ext cx="2542094" cy="2809144"/>
          </a:xfrm>
          <a:prstGeom prst="rect">
            <a:avLst/>
          </a:prstGeom>
          <a:solidFill>
            <a:srgbClr val="9BDBF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1057597" y="506088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626914" y="2326228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578397" y="5447315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418713" y="4476614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161240" y="3651888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825455" y="506088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44013" y="1729306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3055117" y="4390151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4048414" y="4152046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1057596" y="375019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3672693" y="46993"/>
            <a:ext cx="2542094" cy="2809144"/>
          </a:xfrm>
          <a:prstGeom prst="rect">
            <a:avLst/>
          </a:prstGeom>
          <a:solidFill>
            <a:srgbClr val="9BDBF4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">
            <a:extLst>
              <a:ext uri="{FF2B5EF4-FFF2-40B4-BE49-F238E27FC236}">
                <a16:creationId xmlns="" xmlns:a16="http://schemas.microsoft.com/office/drawing/2014/main" id="{778ECDF8-2497-4B69-9927-A132379B26BF}"/>
              </a:ext>
            </a:extLst>
          </p:cNvPr>
          <p:cNvSpPr/>
          <p:nvPr/>
        </p:nvSpPr>
        <p:spPr>
          <a:xfrm>
            <a:off x="1688502" y="1666430"/>
            <a:ext cx="9036525" cy="4488205"/>
          </a:xfrm>
          <a:prstGeom prst="flowChartDocument">
            <a:avLst/>
          </a:prstGeom>
          <a:gradFill flip="none" rotWithShape="1">
            <a:gsLst>
              <a:gs pos="80000">
                <a:schemeClr val="accent4">
                  <a:lumMod val="90000"/>
                  <a:alpha val="20000"/>
                </a:schemeClr>
              </a:gs>
              <a:gs pos="3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5">
            <a:extLst>
              <a:ext uri="{FF2B5EF4-FFF2-40B4-BE49-F238E27FC236}">
                <a16:creationId xmlns="" xmlns:a16="http://schemas.microsoft.com/office/drawing/2014/main" id="{2251411B-A68B-4F9B-BB0F-F049AEE85FE9}"/>
              </a:ext>
            </a:extLst>
          </p:cNvPr>
          <p:cNvGrpSpPr/>
          <p:nvPr/>
        </p:nvGrpSpPr>
        <p:grpSpPr>
          <a:xfrm>
            <a:off x="2075748" y="2673153"/>
            <a:ext cx="7785914" cy="1548637"/>
            <a:chOff x="1352710" y="2030254"/>
            <a:chExt cx="9486582" cy="2446291"/>
          </a:xfrm>
        </p:grpSpPr>
        <p:sp>
          <p:nvSpPr>
            <p:cNvPr id="18" name="テキスト ボックス 3">
              <a:extLst>
                <a:ext uri="{FF2B5EF4-FFF2-40B4-BE49-F238E27FC236}">
                  <a16:creationId xmlns="" xmlns:a16="http://schemas.microsoft.com/office/drawing/2014/main" id="{7F1C27CF-516A-4190-A8AF-422A02719368}"/>
                </a:ext>
              </a:extLst>
            </p:cNvPr>
            <p:cNvSpPr txBox="1"/>
            <p:nvPr/>
          </p:nvSpPr>
          <p:spPr>
            <a:xfrm>
              <a:off x="4910714" y="2030254"/>
              <a:ext cx="2370571" cy="923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2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PART 3</a:t>
              </a:r>
              <a:endParaRPr kumimoji="1" lang="ja-JP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9" name="テキスト ボックス 4">
              <a:extLst>
                <a:ext uri="{FF2B5EF4-FFF2-40B4-BE49-F238E27FC236}">
                  <a16:creationId xmlns="" xmlns:a16="http://schemas.microsoft.com/office/drawing/2014/main" id="{ADDA7E6C-7D39-4684-BADA-945A986725B7}"/>
                </a:ext>
              </a:extLst>
            </p:cNvPr>
            <p:cNvSpPr txBox="1"/>
            <p:nvPr/>
          </p:nvSpPr>
          <p:spPr>
            <a:xfrm>
              <a:off x="1352710" y="3018015"/>
              <a:ext cx="9486582" cy="145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Improving</a:t>
              </a:r>
              <a:r>
                <a:rPr lang="ko-KR" altLang="en-US" sz="54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ko-KR" sz="54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Accuracy</a:t>
              </a:r>
              <a:endParaRPr lang="ko-KR" altLang="en-US" sz="5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9330102">
            <a:off x="8480514" y="400612"/>
            <a:ext cx="2542094" cy="2809144"/>
          </a:xfrm>
          <a:prstGeom prst="rect">
            <a:avLst/>
          </a:prstGeom>
          <a:solidFill>
            <a:srgbClr val="9BDBF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3454339">
            <a:off x="578397" y="1231561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0800000">
            <a:off x="1257819" y="1138832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435198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400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Improving</a:t>
            </a:r>
            <a:r>
              <a:rPr lang="ko-KR" altLang="en-US" sz="3600" spc="-150" dirty="0">
                <a:solidFill>
                  <a:srgbClr val="525252"/>
                </a:solidFill>
              </a:rPr>
              <a:t> </a:t>
            </a:r>
            <a:r>
              <a:rPr lang="en-US" altLang="ko-KR" sz="3600" spc="-150" dirty="0">
                <a:solidFill>
                  <a:srgbClr val="525252"/>
                </a:solidFill>
              </a:rPr>
              <a:t>Accuracy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1669B0B-BFEA-45B1-B067-090C32C08CAC}"/>
              </a:ext>
            </a:extLst>
          </p:cNvPr>
          <p:cNvGrpSpPr/>
          <p:nvPr/>
        </p:nvGrpSpPr>
        <p:grpSpPr>
          <a:xfrm>
            <a:off x="700012" y="2365834"/>
            <a:ext cx="9948319" cy="523220"/>
            <a:chOff x="1366982" y="4980049"/>
            <a:chExt cx="9948319" cy="523220"/>
          </a:xfrm>
        </p:grpSpPr>
        <p:grpSp>
          <p:nvGrpSpPr>
            <p:cNvPr id="19" name="グループ化 9">
              <a:extLst>
                <a:ext uri="{FF2B5EF4-FFF2-40B4-BE49-F238E27FC236}">
                  <a16:creationId xmlns="" xmlns:a16="http://schemas.microsoft.com/office/drawing/2014/main" id="{159C29B0-A441-4B66-9764-8EC4F19138BE}"/>
                </a:ext>
              </a:extLst>
            </p:cNvPr>
            <p:cNvGrpSpPr/>
            <p:nvPr/>
          </p:nvGrpSpPr>
          <p:grpSpPr>
            <a:xfrm>
              <a:off x="2197139" y="4980049"/>
              <a:ext cx="9118162" cy="523220"/>
              <a:chOff x="2603660" y="-200365"/>
              <a:chExt cx="15371797" cy="882069"/>
            </a:xfrm>
          </p:grpSpPr>
          <p:sp>
            <p:nvSpPr>
              <p:cNvPr id="20" name="テキスト ボックス 10">
                <a:extLst>
                  <a:ext uri="{FF2B5EF4-FFF2-40B4-BE49-F238E27FC236}">
                    <a16:creationId xmlns="" xmlns:a16="http://schemas.microsoft.com/office/drawing/2014/main" id="{C114480A-6ED4-410D-85D3-3C2CC7FB7E50}"/>
                  </a:ext>
                </a:extLst>
              </p:cNvPr>
              <p:cNvSpPr txBox="1"/>
              <p:nvPr/>
            </p:nvSpPr>
            <p:spPr>
              <a:xfrm>
                <a:off x="2603660" y="-58968"/>
                <a:ext cx="1176090" cy="622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Cost</a:t>
                </a:r>
              </a:p>
            </p:txBody>
          </p:sp>
          <p:sp>
            <p:nvSpPr>
              <p:cNvPr id="21" name="テキスト ボックス 11">
                <a:extLst>
                  <a:ext uri="{FF2B5EF4-FFF2-40B4-BE49-F238E27FC236}">
                    <a16:creationId xmlns="" xmlns:a16="http://schemas.microsoft.com/office/drawing/2014/main" id="{5A07EE23-9AF7-4F0C-8A49-6C2EE3F4C6DA}"/>
                  </a:ext>
                </a:extLst>
              </p:cNvPr>
              <p:cNvSpPr txBox="1"/>
              <p:nvPr/>
            </p:nvSpPr>
            <p:spPr>
              <a:xfrm>
                <a:off x="5480509" y="-200365"/>
                <a:ext cx="12494948" cy="88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0" lang="ko-KR" altLang="ko-KR" sz="2800" dirty="0" err="1">
                    <a:solidFill>
                      <a:srgbClr val="000000"/>
                    </a:solidFill>
                    <a:latin typeface="Yu Gothic (본문)"/>
                    <a:ea typeface="굴림체" panose="020B0609000101010101" pitchFamily="49" charset="-127"/>
                  </a:rPr>
                  <a:t>cost</a:t>
                </a:r>
                <a:r>
                  <a:rPr kumimoji="0" lang="ko-KR" altLang="ko-KR" sz="2800" dirty="0">
                    <a:solidFill>
                      <a:srgbClr val="000000"/>
                    </a:solidFill>
                    <a:latin typeface="Yu Gothic (본문)"/>
                    <a:ea typeface="굴림체" panose="020B0609000101010101" pitchFamily="49" charset="-127"/>
                  </a:rPr>
                  <a:t> = </a:t>
                </a:r>
                <a:r>
                  <a:rPr kumimoji="0" lang="ko-KR" altLang="ko-KR" sz="2800" dirty="0" err="1">
                    <a:solidFill>
                      <a:srgbClr val="000000"/>
                    </a:solidFill>
                    <a:latin typeface="Yu Gothic (본문)"/>
                    <a:ea typeface="굴림체" panose="020B0609000101010101" pitchFamily="49" charset="-127"/>
                  </a:rPr>
                  <a:t>tf.reduce_mean</a:t>
                </a:r>
                <a:r>
                  <a:rPr kumimoji="0" lang="ko-KR" altLang="ko-KR" sz="2800" dirty="0">
                    <a:solidFill>
                      <a:srgbClr val="000000"/>
                    </a:solidFill>
                    <a:latin typeface="Yu Gothic (본문)"/>
                    <a:ea typeface="굴림체" panose="020B0609000101010101" pitchFamily="49" charset="-127"/>
                  </a:rPr>
                  <a:t>(</a:t>
                </a:r>
                <a:r>
                  <a:rPr kumimoji="0" lang="ko-KR" altLang="ko-KR" sz="2800" dirty="0" err="1">
                    <a:solidFill>
                      <a:srgbClr val="000000"/>
                    </a:solidFill>
                    <a:latin typeface="Yu Gothic (본문)"/>
                    <a:ea typeface="굴림체" panose="020B0609000101010101" pitchFamily="49" charset="-127"/>
                  </a:rPr>
                  <a:t>tf.square</a:t>
                </a:r>
                <a:r>
                  <a:rPr kumimoji="0" lang="ko-KR" altLang="ko-KR" sz="2800" dirty="0">
                    <a:solidFill>
                      <a:srgbClr val="000000"/>
                    </a:solidFill>
                    <a:latin typeface="Yu Gothic (본문)"/>
                    <a:ea typeface="굴림체" panose="020B0609000101010101" pitchFamily="49" charset="-127"/>
                  </a:rPr>
                  <a:t>(</a:t>
                </a:r>
                <a:r>
                  <a:rPr kumimoji="0" lang="ko-KR" altLang="ko-KR" sz="2800" dirty="0" err="1">
                    <a:solidFill>
                      <a:srgbClr val="000000"/>
                    </a:solidFill>
                    <a:latin typeface="Yu Gothic (본문)"/>
                    <a:ea typeface="굴림체" panose="020B0609000101010101" pitchFamily="49" charset="-127"/>
                  </a:rPr>
                  <a:t>H</a:t>
                </a:r>
                <a:r>
                  <a:rPr kumimoji="0" lang="ko-KR" altLang="ko-KR" sz="2800" dirty="0">
                    <a:solidFill>
                      <a:srgbClr val="000000"/>
                    </a:solidFill>
                    <a:latin typeface="Yu Gothic (본문)"/>
                    <a:ea typeface="굴림체" panose="020B0609000101010101" pitchFamily="49" charset="-127"/>
                  </a:rPr>
                  <a:t> - </a:t>
                </a:r>
                <a:r>
                  <a:rPr kumimoji="0" lang="ko-KR" altLang="ko-KR" sz="2800" dirty="0" err="1">
                    <a:solidFill>
                      <a:srgbClr val="000000"/>
                    </a:solidFill>
                    <a:latin typeface="Yu Gothic (본문)"/>
                    <a:ea typeface="굴림체" panose="020B0609000101010101" pitchFamily="49" charset="-127"/>
                  </a:rPr>
                  <a:t>Y</a:t>
                </a:r>
                <a:r>
                  <a:rPr kumimoji="0" lang="ko-KR" altLang="ko-KR" sz="2800" dirty="0">
                    <a:solidFill>
                      <a:srgbClr val="000000"/>
                    </a:solidFill>
                    <a:latin typeface="Yu Gothic (본문)"/>
                    <a:ea typeface="굴림체" panose="020B0609000101010101" pitchFamily="49" charset="-127"/>
                  </a:rPr>
                  <a:t>))</a:t>
                </a:r>
                <a:endParaRPr kumimoji="0" lang="ko-KR" altLang="ko-KR" sz="2800" dirty="0">
                  <a:latin typeface="Yu Gothic (본문)"/>
                </a:endParaRPr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DF2997DA-D919-4FEB-822A-6D2B272E79B8}"/>
                </a:ext>
              </a:extLst>
            </p:cNvPr>
            <p:cNvCxnSpPr/>
            <p:nvPr/>
          </p:nvCxnSpPr>
          <p:spPr>
            <a:xfrm>
              <a:off x="1366982" y="5431281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605565" y="4931519"/>
            <a:ext cx="2290618" cy="406437"/>
            <a:chOff x="1366982" y="5054340"/>
            <a:chExt cx="2290618" cy="406437"/>
          </a:xfrm>
        </p:grpSpPr>
        <p:sp>
          <p:nvSpPr>
            <p:cNvPr id="25" name="テキスト ボックス 10">
              <a:extLst>
                <a:ext uri="{FF2B5EF4-FFF2-40B4-BE49-F238E27FC236}">
                  <a16:creationId xmlns="" xmlns:a16="http://schemas.microsoft.com/office/drawing/2014/main" id="{7E11D125-653B-4378-9E71-DC74414EB896}"/>
                </a:ext>
              </a:extLst>
            </p:cNvPr>
            <p:cNvSpPr txBox="1"/>
            <p:nvPr/>
          </p:nvSpPr>
          <p:spPr>
            <a:xfrm>
              <a:off x="1889365" y="5054340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Error Rate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5460777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BC6AAD1-513D-452C-A1B9-98B96BCFDFDF}"/>
              </a:ext>
            </a:extLst>
          </p:cNvPr>
          <p:cNvSpPr txBox="1"/>
          <p:nvPr/>
        </p:nvSpPr>
        <p:spPr>
          <a:xfrm>
            <a:off x="709677" y="908471"/>
            <a:ext cx="5643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525252"/>
                </a:solidFill>
              </a:rPr>
              <a:t>Measure Accuracy</a:t>
            </a:r>
            <a:endParaRPr lang="ko-KR" altLang="en-US" sz="2400" spc="-150" dirty="0">
              <a:solidFill>
                <a:srgbClr val="525252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700012" y="3583977"/>
            <a:ext cx="2290618" cy="460424"/>
            <a:chOff x="1366982" y="5039684"/>
            <a:chExt cx="2290618" cy="460424"/>
          </a:xfrm>
        </p:grpSpPr>
        <p:sp>
          <p:nvSpPr>
            <p:cNvPr id="23" name="テキスト ボックス 10">
              <a:extLst>
                <a:ext uri="{FF2B5EF4-FFF2-40B4-BE49-F238E27FC236}">
                  <a16:creationId xmlns="" xmlns:a16="http://schemas.microsoft.com/office/drawing/2014/main" id="{7E11D125-653B-4378-9E71-DC74414EB896}"/>
                </a:ext>
              </a:extLst>
            </p:cNvPr>
            <p:cNvSpPr txBox="1"/>
            <p:nvPr/>
          </p:nvSpPr>
          <p:spPr>
            <a:xfrm>
              <a:off x="1951081" y="5039684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Accuracy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5500108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テキスト ボックス 11">
            <a:extLst>
              <a:ext uri="{FF2B5EF4-FFF2-40B4-BE49-F238E27FC236}">
                <a16:creationId xmlns="" xmlns:a16="http://schemas.microsoft.com/office/drawing/2014/main" id="{6C2FA778-C523-44CD-8EFF-67FAF90E0C9E}"/>
              </a:ext>
            </a:extLst>
          </p:cNvPr>
          <p:cNvSpPr txBox="1"/>
          <p:nvPr/>
        </p:nvSpPr>
        <p:spPr>
          <a:xfrm>
            <a:off x="3202229" y="3491626"/>
            <a:ext cx="7411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US" altLang="ko-KR" sz="28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Accuracy = Real / Predicted</a:t>
            </a:r>
          </a:p>
          <a:p>
            <a:pPr algn="just"/>
            <a:r>
              <a:rPr kumimoji="0" lang="en-US" altLang="ko-KR" sz="28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		 Predicted / Real</a:t>
            </a:r>
            <a:endParaRPr kumimoji="0" lang="ko-KR" altLang="ko-KR" sz="2800" dirty="0">
              <a:latin typeface="Arial" panose="020B0604020202020204" pitchFamily="34" charset="0"/>
            </a:endParaRPr>
          </a:p>
        </p:txBody>
      </p:sp>
      <p:sp>
        <p:nvSpPr>
          <p:cNvPr id="29" name="テキスト ボックス 11">
            <a:extLst>
              <a:ext uri="{FF2B5EF4-FFF2-40B4-BE49-F238E27FC236}">
                <a16:creationId xmlns="" xmlns:a16="http://schemas.microsoft.com/office/drawing/2014/main" id="{A538EFA9-7DD2-421A-89C8-5C9BF773E918}"/>
              </a:ext>
            </a:extLst>
          </p:cNvPr>
          <p:cNvSpPr txBox="1"/>
          <p:nvPr/>
        </p:nvSpPr>
        <p:spPr>
          <a:xfrm>
            <a:off x="3212059" y="4848484"/>
            <a:ext cx="8409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US" altLang="ko-KR" sz="28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errorRate</a:t>
            </a:r>
            <a:r>
              <a:rPr kumimoji="0"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 = abs(result - real) / result * 100</a:t>
            </a:r>
            <a:endParaRPr kumimoji="0" lang="ko-KR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25966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400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Improving</a:t>
            </a:r>
            <a:r>
              <a:rPr lang="ko-KR" altLang="en-US" sz="3600" spc="-150" dirty="0">
                <a:solidFill>
                  <a:srgbClr val="525252"/>
                </a:solidFill>
              </a:rPr>
              <a:t> </a:t>
            </a:r>
            <a:r>
              <a:rPr lang="en-US" altLang="ko-KR" sz="3600" spc="-150" dirty="0">
                <a:solidFill>
                  <a:srgbClr val="525252"/>
                </a:solidFill>
              </a:rPr>
              <a:t>Accuracy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1669B0B-BFEA-45B1-B067-090C32C08CAC}"/>
              </a:ext>
            </a:extLst>
          </p:cNvPr>
          <p:cNvGrpSpPr/>
          <p:nvPr/>
        </p:nvGrpSpPr>
        <p:grpSpPr>
          <a:xfrm>
            <a:off x="1083473" y="4350895"/>
            <a:ext cx="2290618" cy="1018769"/>
            <a:chOff x="1366982" y="4969164"/>
            <a:chExt cx="2290618" cy="1018769"/>
          </a:xfrm>
        </p:grpSpPr>
        <p:grpSp>
          <p:nvGrpSpPr>
            <p:cNvPr id="19" name="グループ化 9">
              <a:extLst>
                <a:ext uri="{FF2B5EF4-FFF2-40B4-BE49-F238E27FC236}">
                  <a16:creationId xmlns="" xmlns:a16="http://schemas.microsoft.com/office/drawing/2014/main" id="{159C29B0-A441-4B66-9764-8EC4F19138BE}"/>
                </a:ext>
              </a:extLst>
            </p:cNvPr>
            <p:cNvGrpSpPr/>
            <p:nvPr/>
          </p:nvGrpSpPr>
          <p:grpSpPr>
            <a:xfrm>
              <a:off x="1366982" y="5063922"/>
              <a:ext cx="2290618" cy="924011"/>
              <a:chOff x="1204145" y="-58968"/>
              <a:chExt cx="3861624" cy="15577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テキスト ボックス 10">
                    <a:extLst>
                      <a:ext uri="{FF2B5EF4-FFF2-40B4-BE49-F238E27FC236}">
                        <a16:creationId xmlns="" xmlns:a16="http://schemas.microsoft.com/office/drawing/2014/main" id="{C114480A-6ED4-410D-85D3-3C2CC7FB7E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98374" y="-58968"/>
                    <a:ext cx="3386663" cy="10896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just"/>
                    <a:r>
                      <a:rPr lang="en-US" altLang="ko-KR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Learning Rate :</a:t>
                    </a:r>
                  </a:p>
                  <a:p>
                    <a:pPr algn="r"/>
                    <a:r>
                      <a:rPr lang="en-US" altLang="ko-KR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sSup>
                          <m:sSupPr>
                            <m:ctrlPr>
                              <a:rPr lang="en-US" altLang="ko-KR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oMath>
                    </a14:m>
                    <a:endPara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テキスト ボックス 10">
                    <a:extLst>
                      <a:ext uri="{FF2B5EF4-FFF2-40B4-BE49-F238E27FC236}">
                        <a16:creationId xmlns:a16="http://schemas.microsoft.com/office/drawing/2014/main" id="{C114480A-6ED4-410D-85D3-3C2CC7FB7E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8374" y="-58968"/>
                    <a:ext cx="3386663" cy="10896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24" t="-47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テキスト ボックス 11">
                <a:extLst>
                  <a:ext uri="{FF2B5EF4-FFF2-40B4-BE49-F238E27FC236}">
                    <a16:creationId xmlns="" xmlns:a16="http://schemas.microsoft.com/office/drawing/2014/main" id="{5A07EE23-9AF7-4F0C-8A49-6C2EE3F4C6DA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42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DF2997DA-D919-4FEB-822A-6D2B272E79B8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8730364" y="4350895"/>
            <a:ext cx="2290618" cy="731507"/>
            <a:chOff x="1366982" y="4969164"/>
            <a:chExt cx="2290618" cy="731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10">
                  <a:extLst>
                    <a:ext uri="{FF2B5EF4-FFF2-40B4-BE49-F238E27FC236}">
                      <a16:creationId xmlns="" xmlns:a16="http://schemas.microsoft.com/office/drawing/2014/main" id="{7E11D125-653B-4378-9E71-DC74414EB896}"/>
                    </a:ext>
                  </a:extLst>
                </p:cNvPr>
                <p:cNvSpPr txBox="1"/>
                <p:nvPr/>
              </p:nvSpPr>
              <p:spPr>
                <a:xfrm>
                  <a:off x="1519070" y="5054340"/>
                  <a:ext cx="206659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Learning Rate :</a:t>
                  </a:r>
                </a:p>
                <a:p>
                  <a:pPr algn="r"/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	</a:t>
                  </a:r>
                  <a:r>
                    <a:rPr lang="en-US" altLang="ko-KR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9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</m:oMath>
                  </a14:m>
                  <a:endPara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テキスト ボックス 10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7E11D125-653B-4378-9E71-DC74414EB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070" y="5054340"/>
                  <a:ext cx="2066591" cy="64633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360" t="-4717" b="-150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BC6AAD1-513D-452C-A1B9-98B96BCFDFDF}"/>
              </a:ext>
            </a:extLst>
          </p:cNvPr>
          <p:cNvSpPr txBox="1"/>
          <p:nvPr/>
        </p:nvSpPr>
        <p:spPr>
          <a:xfrm>
            <a:off x="709677" y="908471"/>
            <a:ext cx="5643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525252"/>
                </a:solidFill>
              </a:rPr>
              <a:t>Gradient Descent</a:t>
            </a:r>
            <a:endParaRPr lang="ko-KR" altLang="en-US" sz="2400" spc="-150" dirty="0">
              <a:solidFill>
                <a:srgbClr val="525252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279031"/>
              </p:ext>
            </p:extLst>
          </p:nvPr>
        </p:nvGraphicFramePr>
        <p:xfrm>
          <a:off x="1154967" y="5036236"/>
          <a:ext cx="2199028" cy="152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5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5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47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1.00E-06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174.7585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ACCURANCY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0.862216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ERROR RATE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16.72672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8756061" y="5036236"/>
          <a:ext cx="2199028" cy="152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5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5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47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9.00E-06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7.375948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ACCURANCY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0.96936244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ERROR RATE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3.1468153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5010419" y="4375132"/>
            <a:ext cx="2290618" cy="723071"/>
            <a:chOff x="1366982" y="4969164"/>
            <a:chExt cx="2290618" cy="7230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10">
                  <a:extLst>
                    <a:ext uri="{FF2B5EF4-FFF2-40B4-BE49-F238E27FC236}">
                      <a16:creationId xmlns="" xmlns:a16="http://schemas.microsoft.com/office/drawing/2014/main" id="{7E11D125-653B-4378-9E71-DC74414EB896}"/>
                    </a:ext>
                  </a:extLst>
                </p:cNvPr>
                <p:cNvSpPr txBox="1"/>
                <p:nvPr/>
              </p:nvSpPr>
              <p:spPr>
                <a:xfrm>
                  <a:off x="1608838" y="5039684"/>
                  <a:ext cx="1898277" cy="6525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Learning Rate :</a:t>
                  </a:r>
                </a:p>
                <a:p>
                  <a:pPr algn="r"/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5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</m:oMath>
                  </a14:m>
                  <a:endPara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テキスト ボックス 10">
                  <a:extLst>
                    <a:ext uri="{FF2B5EF4-FFF2-40B4-BE49-F238E27FC236}">
                      <a16:creationId xmlns:a16="http://schemas.microsoft.com/office/drawing/2014/main" id="{7E11D125-653B-4378-9E71-DC74414EB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838" y="5039684"/>
                  <a:ext cx="1898277" cy="652551"/>
                </a:xfrm>
                <a:prstGeom prst="rect">
                  <a:avLst/>
                </a:prstGeom>
                <a:blipFill>
                  <a:blip r:embed="rId4"/>
                  <a:stretch>
                    <a:fillRect l="-2894" t="-4673" r="-1929" b="-140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91557"/>
              </p:ext>
            </p:extLst>
          </p:nvPr>
        </p:nvGraphicFramePr>
        <p:xfrm>
          <a:off x="5036116" y="5060473"/>
          <a:ext cx="2199028" cy="152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5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5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47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5.00E-06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11.62155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ACCURANCY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0.962202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ERROR RATE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3.922062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46A40880-53EF-4C12-925A-C6A38E99E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53" y="1537922"/>
            <a:ext cx="3491639" cy="2720412"/>
          </a:xfrm>
          <a:prstGeom prst="rect">
            <a:avLst/>
          </a:prstGeom>
        </p:spPr>
      </p:pic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="" xmlns:a16="http://schemas.microsoft.com/office/drawing/2014/main" id="{82ACD93B-2C4A-4663-B752-338D925460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5" y="1464893"/>
            <a:ext cx="3434513" cy="2750597"/>
          </a:xfrm>
          <a:prstGeom prst="rect">
            <a:avLst/>
          </a:prstGeom>
        </p:spPr>
      </p:pic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8943F50-7504-4800-A288-DE3A99D48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49" y="1536507"/>
            <a:ext cx="3907161" cy="27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4171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400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Improving</a:t>
            </a:r>
            <a:r>
              <a:rPr lang="ko-KR" altLang="en-US" sz="3600" spc="-150" dirty="0">
                <a:solidFill>
                  <a:srgbClr val="525252"/>
                </a:solidFill>
              </a:rPr>
              <a:t> </a:t>
            </a:r>
            <a:r>
              <a:rPr lang="en-US" altLang="ko-KR" sz="3600" spc="-150" dirty="0">
                <a:solidFill>
                  <a:srgbClr val="525252"/>
                </a:solidFill>
              </a:rPr>
              <a:t>Accuracy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1669B0B-BFEA-45B1-B067-090C32C08CAC}"/>
              </a:ext>
            </a:extLst>
          </p:cNvPr>
          <p:cNvGrpSpPr/>
          <p:nvPr/>
        </p:nvGrpSpPr>
        <p:grpSpPr>
          <a:xfrm>
            <a:off x="1083473" y="4350895"/>
            <a:ext cx="2290618" cy="1018769"/>
            <a:chOff x="1366982" y="4969164"/>
            <a:chExt cx="2290618" cy="1018769"/>
          </a:xfrm>
        </p:grpSpPr>
        <p:grpSp>
          <p:nvGrpSpPr>
            <p:cNvPr id="19" name="グループ化 9">
              <a:extLst>
                <a:ext uri="{FF2B5EF4-FFF2-40B4-BE49-F238E27FC236}">
                  <a16:creationId xmlns="" xmlns:a16="http://schemas.microsoft.com/office/drawing/2014/main" id="{159C29B0-A441-4B66-9764-8EC4F19138BE}"/>
                </a:ext>
              </a:extLst>
            </p:cNvPr>
            <p:cNvGrpSpPr/>
            <p:nvPr/>
          </p:nvGrpSpPr>
          <p:grpSpPr>
            <a:xfrm>
              <a:off x="1366982" y="5063922"/>
              <a:ext cx="2290618" cy="924011"/>
              <a:chOff x="1204145" y="-58968"/>
              <a:chExt cx="3861624" cy="15577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テキスト ボックス 10">
                    <a:extLst>
                      <a:ext uri="{FF2B5EF4-FFF2-40B4-BE49-F238E27FC236}">
                        <a16:creationId xmlns="" xmlns:a16="http://schemas.microsoft.com/office/drawing/2014/main" id="{C114480A-6ED4-410D-85D3-3C2CC7FB7E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004" y="-58968"/>
                    <a:ext cx="3543402" cy="6226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just"/>
                    <a:r>
                      <a:rPr lang="en-US" altLang="ko-KR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Learning Rate : </a:t>
                    </a:r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a14:m>
                    <a:endPara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テキスト ボックス 10">
                    <a:extLst>
                      <a:ext uri="{FF2B5EF4-FFF2-40B4-BE49-F238E27FC236}">
                        <a16:creationId xmlns:a16="http://schemas.microsoft.com/office/drawing/2014/main" id="{C114480A-6ED4-410D-85D3-3C2CC7FB7E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0004" y="-58968"/>
                    <a:ext cx="3543402" cy="62263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609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テキスト ボックス 11">
                <a:extLst>
                  <a:ext uri="{FF2B5EF4-FFF2-40B4-BE49-F238E27FC236}">
                    <a16:creationId xmlns="" xmlns:a16="http://schemas.microsoft.com/office/drawing/2014/main" id="{5A07EE23-9AF7-4F0C-8A49-6C2EE3F4C6DA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42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DF2997DA-D919-4FEB-822A-6D2B272E79B8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8730364" y="4350895"/>
            <a:ext cx="2290618" cy="454508"/>
            <a:chOff x="1366982" y="4969164"/>
            <a:chExt cx="2290618" cy="454508"/>
          </a:xfrm>
        </p:grpSpPr>
        <p:sp>
          <p:nvSpPr>
            <p:cNvPr id="25" name="テキスト ボックス 10">
              <a:extLst>
                <a:ext uri="{FF2B5EF4-FFF2-40B4-BE49-F238E27FC236}">
                  <a16:creationId xmlns="" xmlns:a16="http://schemas.microsoft.com/office/drawing/2014/main" id="{7E11D125-653B-4378-9E71-DC74414EB896}"/>
                </a:ext>
              </a:extLst>
            </p:cNvPr>
            <p:cNvSpPr txBox="1"/>
            <p:nvPr/>
          </p:nvSpPr>
          <p:spPr>
            <a:xfrm>
              <a:off x="1503841" y="5054340"/>
              <a:ext cx="209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Learning Rate : 4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BC6AAD1-513D-452C-A1B9-98B96BCFDFDF}"/>
              </a:ext>
            </a:extLst>
          </p:cNvPr>
          <p:cNvSpPr txBox="1"/>
          <p:nvPr/>
        </p:nvSpPr>
        <p:spPr>
          <a:xfrm>
            <a:off x="709677" y="908471"/>
            <a:ext cx="5643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525252"/>
                </a:solidFill>
              </a:rPr>
              <a:t>Adam Optimizer</a:t>
            </a:r>
            <a:endParaRPr lang="ko-KR" altLang="en-US" sz="2400" spc="-150" dirty="0">
              <a:solidFill>
                <a:srgbClr val="525252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11288"/>
              </p:ext>
            </p:extLst>
          </p:nvPr>
        </p:nvGraphicFramePr>
        <p:xfrm>
          <a:off x="1154967" y="5036236"/>
          <a:ext cx="2199028" cy="152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5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5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47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9157.518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ACCURANCY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0.398602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ERROR RATE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3.013038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70981"/>
              </p:ext>
            </p:extLst>
          </p:nvPr>
        </p:nvGraphicFramePr>
        <p:xfrm>
          <a:off x="8756061" y="5036236"/>
          <a:ext cx="2199028" cy="152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5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5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47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442.6754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ACCURANCY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0.665606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ERROR RATE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33.6394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5010419" y="4375132"/>
            <a:ext cx="2290618" cy="439852"/>
            <a:chOff x="1366982" y="4969164"/>
            <a:chExt cx="2290618" cy="439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10">
                  <a:extLst>
                    <a:ext uri="{FF2B5EF4-FFF2-40B4-BE49-F238E27FC236}">
                      <a16:creationId xmlns="" xmlns:a16="http://schemas.microsoft.com/office/drawing/2014/main" id="{7E11D125-653B-4378-9E71-DC74414EB896}"/>
                    </a:ext>
                  </a:extLst>
                </p:cNvPr>
                <p:cNvSpPr txBox="1"/>
                <p:nvPr/>
              </p:nvSpPr>
              <p:spPr>
                <a:xfrm>
                  <a:off x="1507048" y="5039684"/>
                  <a:ext cx="21018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Learning Rate : </a:t>
                  </a:r>
                  <a14:m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a14:m>
                  <a:endPara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テキスト ボックス 10">
                  <a:extLst>
                    <a:ext uri="{FF2B5EF4-FFF2-40B4-BE49-F238E27FC236}">
                      <a16:creationId xmlns:a16="http://schemas.microsoft.com/office/drawing/2014/main" id="{7E11D125-653B-4378-9E71-DC74414EB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048" y="5039684"/>
                  <a:ext cx="210185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609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06153"/>
              </p:ext>
            </p:extLst>
          </p:nvPr>
        </p:nvGraphicFramePr>
        <p:xfrm>
          <a:off x="5036116" y="5060473"/>
          <a:ext cx="2199028" cy="152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5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5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47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6.852538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ACCURANCY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0.970613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ERROR RATE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3.013038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57FF0AA-5E42-461A-BDA9-8DF11C4B3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5" y="1564616"/>
            <a:ext cx="3568063" cy="2625966"/>
          </a:xfrm>
          <a:prstGeom prst="rect">
            <a:avLst/>
          </a:prstGeom>
        </p:spPr>
      </p:pic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A4EEE70-DC9E-493E-B2A9-113E4CADC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72" y="1554802"/>
            <a:ext cx="3568063" cy="2625966"/>
          </a:xfrm>
          <a:prstGeom prst="rect">
            <a:avLst/>
          </a:prstGeom>
        </p:spPr>
      </p:pic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98DEC9D-7BDA-4FCA-94E9-555579223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970" y="1555450"/>
            <a:ext cx="3580517" cy="26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7953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400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Improving</a:t>
            </a:r>
            <a:r>
              <a:rPr lang="ko-KR" altLang="en-US" sz="3600" spc="-150" dirty="0">
                <a:solidFill>
                  <a:srgbClr val="525252"/>
                </a:solidFill>
              </a:rPr>
              <a:t> </a:t>
            </a:r>
            <a:r>
              <a:rPr lang="en-US" altLang="ko-KR" sz="3600" spc="-150" dirty="0">
                <a:solidFill>
                  <a:srgbClr val="525252"/>
                </a:solidFill>
              </a:rPr>
              <a:t>Accuracy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1669B0B-BFEA-45B1-B067-090C32C08CAC}"/>
              </a:ext>
            </a:extLst>
          </p:cNvPr>
          <p:cNvGrpSpPr/>
          <p:nvPr/>
        </p:nvGrpSpPr>
        <p:grpSpPr>
          <a:xfrm>
            <a:off x="1133607" y="4350895"/>
            <a:ext cx="2290618" cy="1018769"/>
            <a:chOff x="1366982" y="4969164"/>
            <a:chExt cx="2290618" cy="1018769"/>
          </a:xfrm>
        </p:grpSpPr>
        <p:grpSp>
          <p:nvGrpSpPr>
            <p:cNvPr id="19" name="グループ化 9">
              <a:extLst>
                <a:ext uri="{FF2B5EF4-FFF2-40B4-BE49-F238E27FC236}">
                  <a16:creationId xmlns="" xmlns:a16="http://schemas.microsoft.com/office/drawing/2014/main" id="{159C29B0-A441-4B66-9764-8EC4F19138BE}"/>
                </a:ext>
              </a:extLst>
            </p:cNvPr>
            <p:cNvGrpSpPr/>
            <p:nvPr/>
          </p:nvGrpSpPr>
          <p:grpSpPr>
            <a:xfrm>
              <a:off x="1366982" y="5063922"/>
              <a:ext cx="2290618" cy="924011"/>
              <a:chOff x="1204145" y="-58968"/>
              <a:chExt cx="3861624" cy="1557742"/>
            </a:xfrm>
          </p:grpSpPr>
          <p:sp>
            <p:nvSpPr>
              <p:cNvPr id="20" name="テキスト ボックス 10">
                <a:extLst>
                  <a:ext uri="{FF2B5EF4-FFF2-40B4-BE49-F238E27FC236}">
                    <a16:creationId xmlns="" xmlns:a16="http://schemas.microsoft.com/office/drawing/2014/main" id="{C114480A-6ED4-410D-85D3-3C2CC7FB7E50}"/>
                  </a:ext>
                </a:extLst>
              </p:cNvPr>
              <p:cNvSpPr txBox="1"/>
              <p:nvPr/>
            </p:nvSpPr>
            <p:spPr>
              <a:xfrm>
                <a:off x="1576743" y="-58968"/>
                <a:ext cx="3321805" cy="6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spc="-150" dirty="0">
                    <a:solidFill>
                      <a:srgbClr val="525252"/>
                    </a:solidFill>
                  </a:rPr>
                  <a:t>FW  -  1</a:t>
                </a:r>
                <a:r>
                  <a:rPr lang="en-US" altLang="ko-KR" sz="2000" b="1" spc="-150" dirty="0">
                    <a:solidFill>
                      <a:srgbClr val="525252"/>
                    </a:solidFill>
                    <a:latin typeface="Agency FB" panose="020B0503020202020204" pitchFamily="34" charset="0"/>
                  </a:rPr>
                  <a:t>k</a:t>
                </a:r>
                <a:r>
                  <a:rPr lang="en-US" altLang="ko-KR" sz="2000" b="1" spc="-150" dirty="0">
                    <a:solidFill>
                      <a:srgbClr val="525252"/>
                    </a:solidFill>
                  </a:rPr>
                  <a:t> dataset</a:t>
                </a:r>
                <a:endParaRPr lang="ko-KR" altLang="en-US" sz="2000" b="1" spc="-150" dirty="0">
                  <a:solidFill>
                    <a:srgbClr val="525252"/>
                  </a:solidFill>
                </a:endParaRPr>
              </a:p>
            </p:txBody>
          </p:sp>
          <p:sp>
            <p:nvSpPr>
              <p:cNvPr id="21" name="テキスト ボックス 11">
                <a:extLst>
                  <a:ext uri="{FF2B5EF4-FFF2-40B4-BE49-F238E27FC236}">
                    <a16:creationId xmlns="" xmlns:a16="http://schemas.microsoft.com/office/drawing/2014/main" id="{5A07EE23-9AF7-4F0C-8A49-6C2EE3F4C6DA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42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DF2997DA-D919-4FEB-822A-6D2B272E79B8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8780498" y="4350895"/>
            <a:ext cx="2290618" cy="485286"/>
            <a:chOff x="1366982" y="4969164"/>
            <a:chExt cx="2290618" cy="485286"/>
          </a:xfrm>
        </p:grpSpPr>
        <p:sp>
          <p:nvSpPr>
            <p:cNvPr id="25" name="テキスト ボックス 10">
              <a:extLst>
                <a:ext uri="{FF2B5EF4-FFF2-40B4-BE49-F238E27FC236}">
                  <a16:creationId xmlns="" xmlns:a16="http://schemas.microsoft.com/office/drawing/2014/main" id="{7E11D125-653B-4378-9E71-DC74414EB896}"/>
                </a:ext>
              </a:extLst>
            </p:cNvPr>
            <p:cNvSpPr txBox="1"/>
            <p:nvPr/>
          </p:nvSpPr>
          <p:spPr>
            <a:xfrm>
              <a:off x="1589602" y="5054340"/>
              <a:ext cx="2061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spc="-150" dirty="0">
                  <a:solidFill>
                    <a:srgbClr val="525252"/>
                  </a:solidFill>
                </a:rPr>
                <a:t>DF  -  2.5</a:t>
              </a:r>
              <a:r>
                <a:rPr lang="en-US" altLang="ko-KR" sz="2000" b="1" spc="-150" dirty="0">
                  <a:solidFill>
                    <a:srgbClr val="525252"/>
                  </a:solidFill>
                  <a:latin typeface="Agency FB" panose="020B0503020202020204" pitchFamily="34" charset="0"/>
                </a:rPr>
                <a:t>k</a:t>
              </a:r>
              <a:r>
                <a:rPr lang="en-US" altLang="ko-KR" sz="2000" b="1" spc="-150" dirty="0">
                  <a:solidFill>
                    <a:srgbClr val="525252"/>
                  </a:solidFill>
                </a:rPr>
                <a:t> dataset</a:t>
              </a:r>
              <a:endParaRPr lang="ko-KR" altLang="en-US" sz="2000" b="1" spc="-150" dirty="0">
                <a:solidFill>
                  <a:srgbClr val="525252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BC6AAD1-513D-452C-A1B9-98B96BCFDFDF}"/>
              </a:ext>
            </a:extLst>
          </p:cNvPr>
          <p:cNvSpPr txBox="1"/>
          <p:nvPr/>
        </p:nvSpPr>
        <p:spPr>
          <a:xfrm>
            <a:off x="709677" y="908471"/>
            <a:ext cx="249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525252"/>
                </a:solidFill>
              </a:rPr>
              <a:t> Result by Position</a:t>
            </a:r>
            <a:endParaRPr lang="ko-KR" altLang="en-US" sz="2400" spc="-150" dirty="0">
              <a:solidFill>
                <a:srgbClr val="525252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62161"/>
              </p:ext>
            </p:extLst>
          </p:nvPr>
        </p:nvGraphicFramePr>
        <p:xfrm>
          <a:off x="1225199" y="5036236"/>
          <a:ext cx="2199028" cy="152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5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5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47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1.2502162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ACCURANCY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0.98941797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ERROR RATE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1.0717568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22872"/>
              </p:ext>
            </p:extLst>
          </p:nvPr>
        </p:nvGraphicFramePr>
        <p:xfrm>
          <a:off x="8826293" y="5036236"/>
          <a:ext cx="2199028" cy="152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5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5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47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2.215951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ACCURANCY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0.977776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ERROR RATE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2.35307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5060553" y="4375132"/>
            <a:ext cx="2290618" cy="470630"/>
            <a:chOff x="1366982" y="4969164"/>
            <a:chExt cx="2290618" cy="470630"/>
          </a:xfrm>
        </p:grpSpPr>
        <p:sp>
          <p:nvSpPr>
            <p:cNvPr id="23" name="テキスト ボックス 10">
              <a:extLst>
                <a:ext uri="{FF2B5EF4-FFF2-40B4-BE49-F238E27FC236}">
                  <a16:creationId xmlns="" xmlns:a16="http://schemas.microsoft.com/office/drawing/2014/main" id="{7E11D125-653B-4378-9E71-DC74414EB896}"/>
                </a:ext>
              </a:extLst>
            </p:cNvPr>
            <p:cNvSpPr txBox="1"/>
            <p:nvPr/>
          </p:nvSpPr>
          <p:spPr>
            <a:xfrm>
              <a:off x="1527085" y="5039684"/>
              <a:ext cx="21066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spc="-150" dirty="0">
                  <a:solidFill>
                    <a:srgbClr val="525252"/>
                  </a:solidFill>
                </a:rPr>
                <a:t>MF  -  2.8</a:t>
              </a:r>
              <a:r>
                <a:rPr lang="en-US" altLang="ko-KR" sz="2000" b="1" spc="-150" dirty="0">
                  <a:solidFill>
                    <a:srgbClr val="525252"/>
                  </a:solidFill>
                  <a:latin typeface="Agency FB" panose="020B0503020202020204" pitchFamily="34" charset="0"/>
                </a:rPr>
                <a:t>k</a:t>
              </a:r>
              <a:r>
                <a:rPr lang="en-US" altLang="ko-KR" sz="2000" b="1" spc="-150" dirty="0">
                  <a:solidFill>
                    <a:srgbClr val="525252"/>
                  </a:solidFill>
                </a:rPr>
                <a:t> dataset</a:t>
              </a:r>
              <a:endParaRPr lang="ko-KR" altLang="en-US" sz="2000" b="1" spc="-150" dirty="0">
                <a:solidFill>
                  <a:srgbClr val="525252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20895"/>
              </p:ext>
            </p:extLst>
          </p:nvPr>
        </p:nvGraphicFramePr>
        <p:xfrm>
          <a:off x="5106348" y="5060473"/>
          <a:ext cx="2199028" cy="152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5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5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47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4.214359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ACCURANCY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0.980382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ERROR RATE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1.99367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16493FD-7949-451E-8CA0-B5ABA7664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25" y="1399496"/>
            <a:ext cx="3840000" cy="2880000"/>
          </a:xfrm>
          <a:prstGeom prst="rect">
            <a:avLst/>
          </a:prstGeom>
        </p:spPr>
      </p:pic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C94D4A54-0CBA-49D3-8CED-4E97ABEF2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807" y="1437542"/>
            <a:ext cx="3840000" cy="2880000"/>
          </a:xfrm>
          <a:prstGeom prst="rect">
            <a:avLst/>
          </a:prstGeom>
        </p:spPr>
      </p:pic>
      <p:pic>
        <p:nvPicPr>
          <p:cNvPr id="1026" name="Picture 2" descr="C:\Users\cbnu\Desktop\fw11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25" y="1399496"/>
            <a:ext cx="383930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25177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400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Improving</a:t>
            </a:r>
            <a:r>
              <a:rPr lang="ko-KR" altLang="en-US" sz="3600" spc="-150" dirty="0">
                <a:solidFill>
                  <a:srgbClr val="525252"/>
                </a:solidFill>
              </a:rPr>
              <a:t> </a:t>
            </a:r>
            <a:r>
              <a:rPr lang="en-US" altLang="ko-KR" sz="3600" spc="-150" dirty="0">
                <a:solidFill>
                  <a:srgbClr val="525252"/>
                </a:solidFill>
              </a:rPr>
              <a:t>Accuracy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1669B0B-BFEA-45B1-B067-090C32C08CAC}"/>
              </a:ext>
            </a:extLst>
          </p:cNvPr>
          <p:cNvGrpSpPr/>
          <p:nvPr/>
        </p:nvGrpSpPr>
        <p:grpSpPr>
          <a:xfrm>
            <a:off x="7681119" y="2345480"/>
            <a:ext cx="3138780" cy="1953758"/>
            <a:chOff x="1366982" y="4969164"/>
            <a:chExt cx="2290618" cy="1018769"/>
          </a:xfrm>
        </p:grpSpPr>
        <p:grpSp>
          <p:nvGrpSpPr>
            <p:cNvPr id="19" name="グループ化 9">
              <a:extLst>
                <a:ext uri="{FF2B5EF4-FFF2-40B4-BE49-F238E27FC236}">
                  <a16:creationId xmlns="" xmlns:a16="http://schemas.microsoft.com/office/drawing/2014/main" id="{159C29B0-A441-4B66-9764-8EC4F19138BE}"/>
                </a:ext>
              </a:extLst>
            </p:cNvPr>
            <p:cNvGrpSpPr/>
            <p:nvPr/>
          </p:nvGrpSpPr>
          <p:grpSpPr>
            <a:xfrm>
              <a:off x="1366982" y="5049813"/>
              <a:ext cx="2290618" cy="938120"/>
              <a:chOff x="1204145" y="-82754"/>
              <a:chExt cx="3861624" cy="1581528"/>
            </a:xfrm>
          </p:grpSpPr>
          <p:sp>
            <p:nvSpPr>
              <p:cNvPr id="20" name="テキスト ボックス 10">
                <a:extLst>
                  <a:ext uri="{FF2B5EF4-FFF2-40B4-BE49-F238E27FC236}">
                    <a16:creationId xmlns="" xmlns:a16="http://schemas.microsoft.com/office/drawing/2014/main" id="{C114480A-6ED4-410D-85D3-3C2CC7FB7E50}"/>
                  </a:ext>
                </a:extLst>
              </p:cNvPr>
              <p:cNvSpPr txBox="1"/>
              <p:nvPr/>
            </p:nvSpPr>
            <p:spPr>
              <a:xfrm>
                <a:off x="1808271" y="-82754"/>
                <a:ext cx="2684514" cy="351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Adam Optimizer</a:t>
                </a:r>
              </a:p>
            </p:txBody>
          </p:sp>
          <p:sp>
            <p:nvSpPr>
              <p:cNvPr id="21" name="テキスト ボックス 11">
                <a:extLst>
                  <a:ext uri="{FF2B5EF4-FFF2-40B4-BE49-F238E27FC236}">
                    <a16:creationId xmlns="" xmlns:a16="http://schemas.microsoft.com/office/drawing/2014/main" id="{5A07EE23-9AF7-4F0C-8A49-6C2EE3F4C6DA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42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DF2997DA-D919-4FEB-822A-6D2B272E79B8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20520"/>
              </p:ext>
            </p:extLst>
          </p:nvPr>
        </p:nvGraphicFramePr>
        <p:xfrm>
          <a:off x="7772711" y="3030821"/>
          <a:ext cx="3013276" cy="291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6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066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8029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8.854081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ACCURANCY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0.967927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6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ERROR RATE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3.276637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BC6AAD1-513D-452C-A1B9-98B96BCFDFDF}"/>
              </a:ext>
            </a:extLst>
          </p:cNvPr>
          <p:cNvSpPr txBox="1"/>
          <p:nvPr/>
        </p:nvSpPr>
        <p:spPr>
          <a:xfrm>
            <a:off x="709676" y="898639"/>
            <a:ext cx="4176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</a:rPr>
              <a:t>All Data Set -  6.3k</a:t>
            </a:r>
          </a:p>
          <a:p>
            <a:r>
              <a:rPr lang="en-US" altLang="ko-KR" sz="2000" spc="-150" dirty="0">
                <a:solidFill>
                  <a:srgbClr val="525252"/>
                </a:solidFill>
              </a:rPr>
              <a:t>Test – FW 100, MF 100, DF 100</a:t>
            </a: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7BFF2409-B03F-4DC3-86C0-B88359506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4" y="1676887"/>
            <a:ext cx="6429631" cy="48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1856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sh\Desktop\2layer_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09" y="908471"/>
            <a:ext cx="11744470" cy="583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2-Layer Perceptron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BC6AAD1-513D-452C-A1B9-98B96BCFDFDF}"/>
              </a:ext>
            </a:extLst>
          </p:cNvPr>
          <p:cNvSpPr txBox="1"/>
          <p:nvPr/>
        </p:nvSpPr>
        <p:spPr>
          <a:xfrm>
            <a:off x="709677" y="908471"/>
            <a:ext cx="1914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525252"/>
                </a:solidFill>
              </a:rPr>
              <a:t> Forward</a:t>
            </a:r>
            <a:endParaRPr lang="ko-KR" altLang="en-US" sz="2400" spc="-15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17645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2-Layer Perceptron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5" y="1803228"/>
            <a:ext cx="5852172" cy="43891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97" y="1803228"/>
            <a:ext cx="5852172" cy="4389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BC6AAD1-513D-452C-A1B9-98B96BCFDFDF}"/>
              </a:ext>
            </a:extLst>
          </p:cNvPr>
          <p:cNvSpPr txBox="1"/>
          <p:nvPr/>
        </p:nvSpPr>
        <p:spPr>
          <a:xfrm>
            <a:off x="709677" y="908471"/>
            <a:ext cx="1914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525252"/>
                </a:solidFill>
              </a:rPr>
              <a:t> Forward</a:t>
            </a:r>
            <a:endParaRPr lang="ko-KR" altLang="en-US" sz="2400" spc="-15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1291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sh\Desktop\4layer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273" y="76399"/>
            <a:ext cx="10223727" cy="67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4-Layer Perceptron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BC6AAD1-513D-452C-A1B9-98B96BCFDFDF}"/>
              </a:ext>
            </a:extLst>
          </p:cNvPr>
          <p:cNvSpPr txBox="1"/>
          <p:nvPr/>
        </p:nvSpPr>
        <p:spPr>
          <a:xfrm>
            <a:off x="709677" y="908471"/>
            <a:ext cx="1914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525252"/>
                </a:solidFill>
              </a:rPr>
              <a:t> Forward</a:t>
            </a:r>
            <a:endParaRPr lang="ko-KR" altLang="en-US" sz="2400" spc="-15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48355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="" xmlns:a16="http://schemas.microsoft.com/office/drawing/2014/main" id="{2EEB4FB8-A5CC-4FB9-AACA-60B25A06E6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04554" cy="6858000"/>
          </a:xfrm>
          <a:prstGeom prst="rect">
            <a:avLst/>
          </a:prstGeom>
        </p:spPr>
      </p:pic>
      <p:sp>
        <p:nvSpPr>
          <p:cNvPr id="11" name="正方形/長方形 1">
            <a:extLst>
              <a:ext uri="{FF2B5EF4-FFF2-40B4-BE49-F238E27FC236}">
                <a16:creationId xmlns="" xmlns:a16="http://schemas.microsoft.com/office/drawing/2014/main" id="{6DB8257C-3DD6-4668-8E5D-3B64AACE3126}"/>
              </a:ext>
            </a:extLst>
          </p:cNvPr>
          <p:cNvSpPr/>
          <p:nvPr/>
        </p:nvSpPr>
        <p:spPr>
          <a:xfrm>
            <a:off x="-652835" y="-558711"/>
            <a:ext cx="13370080" cy="9521579"/>
          </a:xfrm>
          <a:prstGeom prst="flowChartDocument">
            <a:avLst/>
          </a:prstGeom>
          <a:gradFill flip="none" rotWithShape="1">
            <a:gsLst>
              <a:gs pos="47000">
                <a:schemeClr val="accent4">
                  <a:lumMod val="90000"/>
                  <a:alpha val="20000"/>
                </a:schemeClr>
              </a:gs>
              <a:gs pos="2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3ABFC7BD-A876-4579-ABB6-4CCCC5F94D6A}"/>
              </a:ext>
            </a:extLst>
          </p:cNvPr>
          <p:cNvGrpSpPr/>
          <p:nvPr/>
        </p:nvGrpSpPr>
        <p:grpSpPr>
          <a:xfrm>
            <a:off x="6511083" y="4042887"/>
            <a:ext cx="4193088" cy="926973"/>
            <a:chOff x="7680213" y="1874890"/>
            <a:chExt cx="4193088" cy="926973"/>
          </a:xfrm>
        </p:grpSpPr>
        <p:sp>
          <p:nvSpPr>
            <p:cNvPr id="7" name="テキスト ボックス 13">
              <a:extLst>
                <a:ext uri="{FF2B5EF4-FFF2-40B4-BE49-F238E27FC236}">
                  <a16:creationId xmlns="" xmlns:a16="http://schemas.microsoft.com/office/drawing/2014/main" id="{1204500B-95CA-47B3-8886-EDA901451DA6}"/>
                </a:ext>
              </a:extLst>
            </p:cNvPr>
            <p:cNvSpPr txBox="1"/>
            <p:nvPr/>
          </p:nvSpPr>
          <p:spPr>
            <a:xfrm>
              <a:off x="7954784" y="2278643"/>
              <a:ext cx="36439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김준현   노명환  </a:t>
              </a:r>
              <a:r>
                <a:rPr lang="ko-KR" altLang="en-US" sz="2800" spc="-15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이상수</a:t>
              </a:r>
              <a:r>
                <a:rPr lang="ko-KR" altLang="en-US" sz="28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   손계원  박상훈</a:t>
              </a:r>
            </a:p>
          </p:txBody>
        </p:sp>
        <p:cxnSp>
          <p:nvCxnSpPr>
            <p:cNvPr id="9" name="直線コネクタ 15">
              <a:extLst>
                <a:ext uri="{FF2B5EF4-FFF2-40B4-BE49-F238E27FC236}">
                  <a16:creationId xmlns="" xmlns:a16="http://schemas.microsoft.com/office/drawing/2014/main" id="{C0DD3B92-233C-4C84-A158-7432829D9199}"/>
                </a:ext>
              </a:extLst>
            </p:cNvPr>
            <p:cNvCxnSpPr/>
            <p:nvPr/>
          </p:nvCxnSpPr>
          <p:spPr>
            <a:xfrm>
              <a:off x="7680213" y="1874890"/>
              <a:ext cx="419308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6933931" y="2259606"/>
            <a:ext cx="33473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spc="-15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TEAM: </a:t>
            </a:r>
            <a:r>
              <a:rPr lang="en-US" altLang="ko-KR" sz="8000" spc="-15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Nier</a:t>
            </a:r>
            <a:endParaRPr lang="ko-KR" altLang="en-US" spc="-15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87384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405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4-Layer Perceptron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3" y="1811951"/>
            <a:ext cx="5852172" cy="4389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65" y="1811950"/>
            <a:ext cx="5852172" cy="4389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BC6AAD1-513D-452C-A1B9-98B96BCFDFDF}"/>
              </a:ext>
            </a:extLst>
          </p:cNvPr>
          <p:cNvSpPr txBox="1"/>
          <p:nvPr/>
        </p:nvSpPr>
        <p:spPr>
          <a:xfrm>
            <a:off x="709677" y="908471"/>
            <a:ext cx="1914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525252"/>
                </a:solidFill>
              </a:rPr>
              <a:t> Forward</a:t>
            </a:r>
            <a:endParaRPr lang="ko-KR" altLang="en-US" sz="2400" spc="-15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754823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5400000">
            <a:off x="5974132" y="2425040"/>
            <a:ext cx="2736994" cy="133977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2626417" y="1992931"/>
            <a:ext cx="1503050" cy="277621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3619231">
            <a:off x="2875290" y="2236637"/>
            <a:ext cx="2428916" cy="334779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5400000">
            <a:off x="4754247" y="3392959"/>
            <a:ext cx="2428916" cy="3347792"/>
          </a:xfrm>
          <a:prstGeom prst="rect">
            <a:avLst/>
          </a:prstGeom>
          <a:solidFill>
            <a:srgbClr val="9BDBF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7800585" y="2834251"/>
            <a:ext cx="2542094" cy="280914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8470469" y="4241431"/>
            <a:ext cx="2542094" cy="2809144"/>
          </a:xfrm>
          <a:prstGeom prst="rect">
            <a:avLst/>
          </a:prstGeom>
          <a:solidFill>
            <a:srgbClr val="9BDBF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1057597" y="506088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626914" y="2326228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578397" y="5447315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418713" y="4476614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161240" y="3651888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825455" y="506088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44013" y="1729306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3055117" y="4390151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4048414" y="4152046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1057596" y="375019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3672693" y="46993"/>
            <a:ext cx="2542094" cy="2809144"/>
          </a:xfrm>
          <a:prstGeom prst="rect">
            <a:avLst/>
          </a:prstGeom>
          <a:solidFill>
            <a:srgbClr val="9BDBF4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">
            <a:extLst>
              <a:ext uri="{FF2B5EF4-FFF2-40B4-BE49-F238E27FC236}">
                <a16:creationId xmlns="" xmlns:a16="http://schemas.microsoft.com/office/drawing/2014/main" id="{778ECDF8-2497-4B69-9927-A132379B26BF}"/>
              </a:ext>
            </a:extLst>
          </p:cNvPr>
          <p:cNvSpPr/>
          <p:nvPr/>
        </p:nvSpPr>
        <p:spPr>
          <a:xfrm>
            <a:off x="1688502" y="1666430"/>
            <a:ext cx="9036525" cy="4488205"/>
          </a:xfrm>
          <a:prstGeom prst="flowChartDocument">
            <a:avLst/>
          </a:prstGeom>
          <a:gradFill flip="none" rotWithShape="1">
            <a:gsLst>
              <a:gs pos="80000">
                <a:schemeClr val="accent4">
                  <a:lumMod val="90000"/>
                  <a:alpha val="20000"/>
                </a:schemeClr>
              </a:gs>
              <a:gs pos="3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5">
            <a:extLst>
              <a:ext uri="{FF2B5EF4-FFF2-40B4-BE49-F238E27FC236}">
                <a16:creationId xmlns="" xmlns:a16="http://schemas.microsoft.com/office/drawing/2014/main" id="{2251411B-A68B-4F9B-BB0F-F049AEE85FE9}"/>
              </a:ext>
            </a:extLst>
          </p:cNvPr>
          <p:cNvGrpSpPr/>
          <p:nvPr/>
        </p:nvGrpSpPr>
        <p:grpSpPr>
          <a:xfrm>
            <a:off x="3772429" y="2673153"/>
            <a:ext cx="4392549" cy="1548637"/>
            <a:chOff x="3419996" y="2030254"/>
            <a:chExt cx="5352009" cy="2446291"/>
          </a:xfrm>
        </p:grpSpPr>
        <p:sp>
          <p:nvSpPr>
            <p:cNvPr id="18" name="テキスト ボックス 3">
              <a:extLst>
                <a:ext uri="{FF2B5EF4-FFF2-40B4-BE49-F238E27FC236}">
                  <a16:creationId xmlns="" xmlns:a16="http://schemas.microsoft.com/office/drawing/2014/main" id="{7F1C27CF-516A-4190-A8AF-422A02719368}"/>
                </a:ext>
              </a:extLst>
            </p:cNvPr>
            <p:cNvSpPr txBox="1"/>
            <p:nvPr/>
          </p:nvSpPr>
          <p:spPr>
            <a:xfrm>
              <a:off x="4910713" y="2030254"/>
              <a:ext cx="2370571" cy="923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2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PART 4</a:t>
              </a:r>
              <a:endParaRPr kumimoji="1" lang="ja-JP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9" name="テキスト ボックス 4">
              <a:extLst>
                <a:ext uri="{FF2B5EF4-FFF2-40B4-BE49-F238E27FC236}">
                  <a16:creationId xmlns="" xmlns:a16="http://schemas.microsoft.com/office/drawing/2014/main" id="{ADDA7E6C-7D39-4684-BADA-945A986725B7}"/>
                </a:ext>
              </a:extLst>
            </p:cNvPr>
            <p:cNvSpPr txBox="1"/>
            <p:nvPr/>
          </p:nvSpPr>
          <p:spPr>
            <a:xfrm>
              <a:off x="3419996" y="3018015"/>
              <a:ext cx="5352009" cy="145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  <a:endParaRPr lang="ko-KR" altLang="en-US" sz="5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9330102">
            <a:off x="8480514" y="400612"/>
            <a:ext cx="2542094" cy="2809144"/>
          </a:xfrm>
          <a:prstGeom prst="rect">
            <a:avLst/>
          </a:prstGeom>
          <a:solidFill>
            <a:srgbClr val="9BDBF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3454339">
            <a:off x="578397" y="1231561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0800000">
            <a:off x="1257819" y="1138832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14324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2FA25154-E60F-4F76-B2A2-E787961525AA}"/>
              </a:ext>
            </a:extLst>
          </p:cNvPr>
          <p:cNvSpPr/>
          <p:nvPr/>
        </p:nvSpPr>
        <p:spPr>
          <a:xfrm>
            <a:off x="7527285" y="1656524"/>
            <a:ext cx="4346664" cy="4207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DB434FCE-CFFF-4B25-9926-5E625C37055E}"/>
              </a:ext>
            </a:extLst>
          </p:cNvPr>
          <p:cNvSpPr/>
          <p:nvPr/>
        </p:nvSpPr>
        <p:spPr>
          <a:xfrm>
            <a:off x="318052" y="1656523"/>
            <a:ext cx="6029739" cy="4939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381410"/>
            <a:ext cx="2347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Conclusion</a:t>
            </a:r>
            <a:endParaRPr lang="ko-KR" altLang="en-US" sz="3600" spc="-150" dirty="0">
              <a:solidFill>
                <a:srgbClr val="525252"/>
              </a:solidFill>
            </a:endParaRPr>
          </a:p>
        </p:txBody>
      </p:sp>
      <p:sp>
        <p:nvSpPr>
          <p:cNvPr id="12" name="二等辺三角形 11">
            <a:extLst>
              <a:ext uri="{FF2B5EF4-FFF2-40B4-BE49-F238E27FC236}">
                <a16:creationId xmlns="" xmlns:a16="http://schemas.microsoft.com/office/drawing/2014/main" id="{36E1AA0D-D385-4156-8779-B6102D947327}"/>
              </a:ext>
            </a:extLst>
          </p:cNvPr>
          <p:cNvSpPr/>
          <p:nvPr/>
        </p:nvSpPr>
        <p:spPr>
          <a:xfrm rot="5400000">
            <a:off x="6567429" y="3676265"/>
            <a:ext cx="740217" cy="638118"/>
          </a:xfrm>
          <a:prstGeom prst="triangle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54393FCE-ECED-4621-855A-CEDABA2CB466}"/>
              </a:ext>
            </a:extLst>
          </p:cNvPr>
          <p:cNvSpPr txBox="1"/>
          <p:nvPr/>
        </p:nvSpPr>
        <p:spPr>
          <a:xfrm>
            <a:off x="7739187" y="3545921"/>
            <a:ext cx="39228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97%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정확도를 웃도는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 Sports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Player Rating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계산법 유도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캠프를 통해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Python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을 이용한 인공지능 기술의 전반에 접근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선형 회귀 수학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오버피팅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문제 해결 방안 도출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="" xmlns:a16="http://schemas.microsoft.com/office/drawing/2014/main" id="{1B2C0C1D-FC06-46E0-BF1D-38488ED30A35}"/>
              </a:ext>
            </a:extLst>
          </p:cNvPr>
          <p:cNvSpPr/>
          <p:nvPr/>
        </p:nvSpPr>
        <p:spPr>
          <a:xfrm>
            <a:off x="7743739" y="1855583"/>
            <a:ext cx="3931559" cy="131168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화살표: 원형 4"/>
          <p:cNvSpPr/>
          <p:nvPr/>
        </p:nvSpPr>
        <p:spPr>
          <a:xfrm>
            <a:off x="1195290" y="1988561"/>
            <a:ext cx="4275262" cy="4275262"/>
          </a:xfrm>
          <a:prstGeom prst="circularArrow">
            <a:avLst>
              <a:gd name="adj1" fmla="val 5544"/>
              <a:gd name="adj2" fmla="val 330680"/>
              <a:gd name="adj3" fmla="val 13821053"/>
              <a:gd name="adj4" fmla="val 17358560"/>
              <a:gd name="adj5" fmla="val 5757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7" name="차트 6">
            <a:extLst>
              <a:ext uri="{FF2B5EF4-FFF2-40B4-BE49-F238E27FC236}">
                <a16:creationId xmlns="" xmlns:a16="http://schemas.microsoft.com/office/drawing/2014/main" id="{E5C934D8-8214-4877-9DC5-5E2103268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7301123"/>
              </p:ext>
            </p:extLst>
          </p:nvPr>
        </p:nvGraphicFramePr>
        <p:xfrm>
          <a:off x="-114432" y="1827956"/>
          <a:ext cx="6894705" cy="4596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직사각형 9"/>
          <p:cNvSpPr/>
          <p:nvPr/>
        </p:nvSpPr>
        <p:spPr>
          <a:xfrm>
            <a:off x="7225420" y="2066400"/>
            <a:ext cx="4950393" cy="8900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we learned from the project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the Results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2256454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B5394FA2-E661-4121-86EE-44EEAC58D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7" b="282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グループ化 6">
            <a:extLst>
              <a:ext uri="{FF2B5EF4-FFF2-40B4-BE49-F238E27FC236}">
                <a16:creationId xmlns="" xmlns:a16="http://schemas.microsoft.com/office/drawing/2014/main" id="{D10086B3-D7D0-41D2-8D95-1C614D583239}"/>
              </a:ext>
            </a:extLst>
          </p:cNvPr>
          <p:cNvGrpSpPr/>
          <p:nvPr/>
        </p:nvGrpSpPr>
        <p:grpSpPr>
          <a:xfrm>
            <a:off x="-652835" y="-558711"/>
            <a:ext cx="13370080" cy="9521579"/>
            <a:chOff x="-652835" y="-686302"/>
            <a:chExt cx="13370080" cy="9521579"/>
          </a:xfrm>
        </p:grpSpPr>
        <p:sp>
          <p:nvSpPr>
            <p:cNvPr id="5" name="正方形/長方形 1">
              <a:extLst>
                <a:ext uri="{FF2B5EF4-FFF2-40B4-BE49-F238E27FC236}">
                  <a16:creationId xmlns="" xmlns:a16="http://schemas.microsoft.com/office/drawing/2014/main" id="{C4E15604-801D-487F-8015-5AE3B869EB57}"/>
                </a:ext>
              </a:extLst>
            </p:cNvPr>
            <p:cNvSpPr/>
            <p:nvPr/>
          </p:nvSpPr>
          <p:spPr>
            <a:xfrm>
              <a:off x="-652835" y="-686302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47000">
                  <a:schemeClr val="accent4">
                    <a:lumMod val="90000"/>
                    <a:alpha val="20000"/>
                  </a:schemeClr>
                </a:gs>
                <a:gs pos="2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4">
              <a:extLst>
                <a:ext uri="{FF2B5EF4-FFF2-40B4-BE49-F238E27FC236}">
                  <a16:creationId xmlns="" xmlns:a16="http://schemas.microsoft.com/office/drawing/2014/main" id="{50E26023-8E72-43CF-951E-7DC00D37966B}"/>
                </a:ext>
              </a:extLst>
            </p:cNvPr>
            <p:cNvSpPr txBox="1"/>
            <p:nvPr/>
          </p:nvSpPr>
          <p:spPr>
            <a:xfrm>
              <a:off x="3930161" y="2839749"/>
              <a:ext cx="43316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 prstMaterial="matte">
                <a:contourClr>
                  <a:schemeClr val="tx1"/>
                </a:contourClr>
              </a:sp3d>
            </a:bodyPr>
            <a:lstStyle/>
            <a:p>
              <a:pPr algn="ctr"/>
              <a:r>
                <a:rPr kumimoji="1" lang="en-US" altLang="ja-JP" sz="5400" b="1" spc="600" dirty="0">
                  <a:solidFill>
                    <a:schemeClr val="accent1">
                      <a:lumMod val="75000"/>
                    </a:schemeClr>
                  </a:solidFill>
                  <a:effectLst>
                    <a:glow rad="101600">
                      <a:srgbClr val="B5ECF1">
                        <a:alpha val="40000"/>
                      </a:srgbClr>
                    </a:glo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Thank You</a:t>
              </a:r>
              <a:endParaRPr kumimoji="1" lang="ja-JP" altLang="en-US" sz="5400" b="1" spc="600" dirty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rgbClr val="B5ECF1">
                      <a:alpha val="40000"/>
                    </a:srgbClr>
                  </a:glow>
                </a:effectLst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99446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E8F7364C-640C-43D6-804C-4F23950CF5E1}"/>
              </a:ext>
            </a:extLst>
          </p:cNvPr>
          <p:cNvSpPr/>
          <p:nvPr/>
        </p:nvSpPr>
        <p:spPr>
          <a:xfrm>
            <a:off x="1225440" y="2841904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720037F-713B-472F-8DA3-A44F081447F0}"/>
              </a:ext>
            </a:extLst>
          </p:cNvPr>
          <p:cNvSpPr/>
          <p:nvPr/>
        </p:nvSpPr>
        <p:spPr>
          <a:xfrm>
            <a:off x="1225440" y="4112477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63DDE009-E0F8-4643-96D0-DF0B6E8F6B19}"/>
              </a:ext>
            </a:extLst>
          </p:cNvPr>
          <p:cNvSpPr/>
          <p:nvPr/>
        </p:nvSpPr>
        <p:spPr>
          <a:xfrm>
            <a:off x="1225440" y="5373814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2E8016B5-6D9C-4935-A6BA-001E7AF3DA3A}"/>
              </a:ext>
            </a:extLst>
          </p:cNvPr>
          <p:cNvSpPr/>
          <p:nvPr/>
        </p:nvSpPr>
        <p:spPr>
          <a:xfrm>
            <a:off x="1225440" y="1562095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正方形/長方形 2">
            <a:extLst>
              <a:ext uri="{FF2B5EF4-FFF2-40B4-BE49-F238E27FC236}">
                <a16:creationId xmlns="" xmlns:a16="http://schemas.microsoft.com/office/drawing/2014/main" id="{C12A54A6-ED4F-4D8A-AC77-DD400A9F86C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3">
            <a:extLst>
              <a:ext uri="{FF2B5EF4-FFF2-40B4-BE49-F238E27FC236}">
                <a16:creationId xmlns="" xmlns:a16="http://schemas.microsoft.com/office/drawing/2014/main" id="{7F68CA12-709B-4931-9B31-8809A5461EF6}"/>
              </a:ext>
            </a:extLst>
          </p:cNvPr>
          <p:cNvSpPr txBox="1"/>
          <p:nvPr/>
        </p:nvSpPr>
        <p:spPr>
          <a:xfrm>
            <a:off x="458425" y="381410"/>
            <a:ext cx="39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A Table of Contents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85D993F-ED3E-4504-ADC1-66EE64191020}"/>
              </a:ext>
            </a:extLst>
          </p:cNvPr>
          <p:cNvSpPr txBox="1"/>
          <p:nvPr/>
        </p:nvSpPr>
        <p:spPr>
          <a:xfrm>
            <a:off x="1256145" y="164407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01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3621DA4-CF09-4D21-8E2F-2937C2952964}"/>
              </a:ext>
            </a:extLst>
          </p:cNvPr>
          <p:cNvSpPr txBox="1"/>
          <p:nvPr/>
        </p:nvSpPr>
        <p:spPr>
          <a:xfrm>
            <a:off x="2332185" y="1661267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Subject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DF53E43-5FD6-4995-BCA8-F0BD60FE4FB0}"/>
              </a:ext>
            </a:extLst>
          </p:cNvPr>
          <p:cNvSpPr txBox="1"/>
          <p:nvPr/>
        </p:nvSpPr>
        <p:spPr>
          <a:xfrm>
            <a:off x="1256145" y="290483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02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E748E1B-776B-46AA-A768-AF004FEE1D8A}"/>
              </a:ext>
            </a:extLst>
          </p:cNvPr>
          <p:cNvSpPr txBox="1"/>
          <p:nvPr/>
        </p:nvSpPr>
        <p:spPr>
          <a:xfrm>
            <a:off x="2332185" y="2941076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525252"/>
                </a:solidFill>
              </a:rPr>
              <a:t>Initial Code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3C8C61-585A-4E48-ACCE-606EB80330E1}"/>
              </a:ext>
            </a:extLst>
          </p:cNvPr>
          <p:cNvSpPr txBox="1"/>
          <p:nvPr/>
        </p:nvSpPr>
        <p:spPr>
          <a:xfrm>
            <a:off x="1256145" y="416560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03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960BB47-65E5-431D-8C00-843C8B99625F}"/>
              </a:ext>
            </a:extLst>
          </p:cNvPr>
          <p:cNvSpPr txBox="1"/>
          <p:nvPr/>
        </p:nvSpPr>
        <p:spPr>
          <a:xfrm>
            <a:off x="2332185" y="4165602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525252"/>
                </a:solidFill>
              </a:rPr>
              <a:t>Improving</a:t>
            </a:r>
            <a:r>
              <a:rPr lang="ko-KR" altLang="en-US" sz="2800" spc="-150" dirty="0">
                <a:solidFill>
                  <a:srgbClr val="525252"/>
                </a:solidFill>
              </a:rPr>
              <a:t> </a:t>
            </a:r>
            <a:r>
              <a:rPr lang="en-US" altLang="ko-KR" sz="2800" spc="-150" dirty="0">
                <a:solidFill>
                  <a:srgbClr val="525252"/>
                </a:solidFill>
              </a:rPr>
              <a:t>Accuracy</a:t>
            </a:r>
            <a:endParaRPr lang="ko-KR" altLang="en-US" sz="2800" spc="-150" dirty="0">
              <a:solidFill>
                <a:srgbClr val="52525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445B570-CA2C-45D0-85E4-9093C424C23B}"/>
              </a:ext>
            </a:extLst>
          </p:cNvPr>
          <p:cNvSpPr txBox="1"/>
          <p:nvPr/>
        </p:nvSpPr>
        <p:spPr>
          <a:xfrm>
            <a:off x="1256145" y="5426366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04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C6CC724-A682-4BD5-9B81-FE390FF63004}"/>
              </a:ext>
            </a:extLst>
          </p:cNvPr>
          <p:cNvSpPr txBox="1"/>
          <p:nvPr/>
        </p:nvSpPr>
        <p:spPr>
          <a:xfrm>
            <a:off x="2343406" y="5426366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525252"/>
                </a:solidFill>
              </a:rPr>
              <a:t>Conclusion</a:t>
            </a:r>
            <a:endParaRPr lang="ko-KR" altLang="en-US" sz="2800" spc="-150" dirty="0">
              <a:solidFill>
                <a:srgbClr val="525252"/>
              </a:solidFill>
            </a:endParaRPr>
          </a:p>
        </p:txBody>
      </p:sp>
      <p:pic>
        <p:nvPicPr>
          <p:cNvPr id="21" name="그림 20" descr="건물, 하늘, 실외, 대형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0B2E235-97C5-4D42-82EA-CC71CBD16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73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6652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5400000">
            <a:off x="5974132" y="2425040"/>
            <a:ext cx="2736994" cy="133977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2626417" y="1992931"/>
            <a:ext cx="1503050" cy="277621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3619231">
            <a:off x="2875290" y="2236637"/>
            <a:ext cx="2428916" cy="334779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5400000">
            <a:off x="4754247" y="3392959"/>
            <a:ext cx="2428916" cy="3347792"/>
          </a:xfrm>
          <a:prstGeom prst="rect">
            <a:avLst/>
          </a:prstGeom>
          <a:solidFill>
            <a:srgbClr val="9BDBF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7800585" y="2834251"/>
            <a:ext cx="2542094" cy="280914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8470469" y="4241431"/>
            <a:ext cx="2542094" cy="2809144"/>
          </a:xfrm>
          <a:prstGeom prst="rect">
            <a:avLst/>
          </a:prstGeom>
          <a:solidFill>
            <a:srgbClr val="9BDBF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1057597" y="506088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626914" y="2326228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2529376">
            <a:off x="903987" y="5737975"/>
            <a:ext cx="1261810" cy="869737"/>
          </a:xfrm>
          <a:prstGeom prst="rect">
            <a:avLst/>
          </a:prstGeom>
          <a:solidFill>
            <a:srgbClr val="9BDBF4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418713" y="4476614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161240" y="3651888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825455" y="506088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44013" y="1729306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3055117" y="4390151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4048414" y="4152046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1057596" y="375019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3672693" y="46993"/>
            <a:ext cx="2542094" cy="2809144"/>
          </a:xfrm>
          <a:prstGeom prst="rect">
            <a:avLst/>
          </a:prstGeom>
          <a:solidFill>
            <a:srgbClr val="9BDBF4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9330102">
            <a:off x="8480514" y="400612"/>
            <a:ext cx="2542094" cy="2809144"/>
          </a:xfrm>
          <a:prstGeom prst="rect">
            <a:avLst/>
          </a:prstGeom>
          <a:solidFill>
            <a:srgbClr val="9BDBF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3454339">
            <a:off x="578397" y="1231561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0800000">
            <a:off x="9751561" y="3610368"/>
            <a:ext cx="1819417" cy="1622264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2529376">
            <a:off x="-30261" y="4299576"/>
            <a:ext cx="1957306" cy="1336223"/>
          </a:xfrm>
          <a:prstGeom prst="rect">
            <a:avLst/>
          </a:prstGeom>
          <a:solidFill>
            <a:srgbClr val="9BDBF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">
            <a:extLst>
              <a:ext uri="{FF2B5EF4-FFF2-40B4-BE49-F238E27FC236}">
                <a16:creationId xmlns="" xmlns:a16="http://schemas.microsoft.com/office/drawing/2014/main" id="{778ECDF8-2497-4B69-9927-A132379B26BF}"/>
              </a:ext>
            </a:extLst>
          </p:cNvPr>
          <p:cNvSpPr/>
          <p:nvPr/>
        </p:nvSpPr>
        <p:spPr>
          <a:xfrm>
            <a:off x="1257818" y="800100"/>
            <a:ext cx="10137461" cy="5441252"/>
          </a:xfrm>
          <a:prstGeom prst="flowChartDocument">
            <a:avLst/>
          </a:prstGeom>
          <a:gradFill flip="none" rotWithShape="1">
            <a:gsLst>
              <a:gs pos="73000">
                <a:schemeClr val="accent4">
                  <a:lumMod val="90000"/>
                  <a:alpha val="16000"/>
                </a:schemeClr>
              </a:gs>
              <a:gs pos="2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5">
            <a:extLst>
              <a:ext uri="{FF2B5EF4-FFF2-40B4-BE49-F238E27FC236}">
                <a16:creationId xmlns="" xmlns:a16="http://schemas.microsoft.com/office/drawing/2014/main" id="{2251411B-A68B-4F9B-BB0F-F049AEE85FE9}"/>
              </a:ext>
            </a:extLst>
          </p:cNvPr>
          <p:cNvGrpSpPr/>
          <p:nvPr/>
        </p:nvGrpSpPr>
        <p:grpSpPr>
          <a:xfrm>
            <a:off x="4457713" y="2673153"/>
            <a:ext cx="3021982" cy="1511912"/>
            <a:chOff x="4254963" y="2030254"/>
            <a:chExt cx="3682069" cy="2388278"/>
          </a:xfrm>
        </p:grpSpPr>
        <p:sp>
          <p:nvSpPr>
            <p:cNvPr id="18" name="テキスト ボックス 3">
              <a:extLst>
                <a:ext uri="{FF2B5EF4-FFF2-40B4-BE49-F238E27FC236}">
                  <a16:creationId xmlns="" xmlns:a16="http://schemas.microsoft.com/office/drawing/2014/main" id="{7F1C27CF-516A-4190-A8AF-422A02719368}"/>
                </a:ext>
              </a:extLst>
            </p:cNvPr>
            <p:cNvSpPr txBox="1"/>
            <p:nvPr/>
          </p:nvSpPr>
          <p:spPr>
            <a:xfrm>
              <a:off x="4910713" y="2030254"/>
              <a:ext cx="2370571" cy="923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2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PART </a:t>
              </a:r>
              <a:r>
                <a:rPr lang="en-US" altLang="ja-JP" sz="32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1</a:t>
              </a:r>
              <a:endParaRPr kumimoji="1" lang="ja-JP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9" name="テキスト ボックス 4">
              <a:extLst>
                <a:ext uri="{FF2B5EF4-FFF2-40B4-BE49-F238E27FC236}">
                  <a16:creationId xmlns="" xmlns:a16="http://schemas.microsoft.com/office/drawing/2014/main" id="{ADDA7E6C-7D39-4684-BADA-945A986725B7}"/>
                </a:ext>
              </a:extLst>
            </p:cNvPr>
            <p:cNvSpPr txBox="1"/>
            <p:nvPr/>
          </p:nvSpPr>
          <p:spPr>
            <a:xfrm>
              <a:off x="4254963" y="2960002"/>
              <a:ext cx="3682069" cy="145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Subject</a:t>
              </a:r>
              <a:endParaRPr lang="ja-JP" altLang="en-US" sz="5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895723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9C0DB717-0C78-4FD4-A27D-F3FFDFB816A1}"/>
              </a:ext>
            </a:extLst>
          </p:cNvPr>
          <p:cNvSpPr/>
          <p:nvPr/>
        </p:nvSpPr>
        <p:spPr>
          <a:xfrm rot="21123541">
            <a:off x="675745" y="1763936"/>
            <a:ext cx="4734061" cy="347467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="" xmlns:a16="http://schemas.microsoft.com/office/drawing/2014/main" id="{0BE20995-190D-4F98-BA61-B7CC8CF72DB9}"/>
              </a:ext>
            </a:extLst>
          </p:cNvPr>
          <p:cNvCxnSpPr/>
          <p:nvPr/>
        </p:nvCxnSpPr>
        <p:spPr>
          <a:xfrm>
            <a:off x="6645691" y="2380214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369B3850-1968-4E92-AD4F-593941A6AD44}"/>
              </a:ext>
            </a:extLst>
          </p:cNvPr>
          <p:cNvGrpSpPr/>
          <p:nvPr/>
        </p:nvGrpSpPr>
        <p:grpSpPr>
          <a:xfrm>
            <a:off x="6645691" y="2625645"/>
            <a:ext cx="4314285" cy="1404482"/>
            <a:chOff x="-796085" y="1183057"/>
            <a:chExt cx="6190411" cy="750462"/>
          </a:xfrm>
        </p:grpSpPr>
        <p:sp>
          <p:nvSpPr>
            <p:cNvPr id="13" name="TextBox 12"/>
            <p:cNvSpPr txBox="1"/>
            <p:nvPr/>
          </p:nvSpPr>
          <p:spPr>
            <a:xfrm>
              <a:off x="-796085" y="1653945"/>
              <a:ext cx="5786247" cy="279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400" dirty="0"/>
            </a:p>
            <a:p>
              <a:pPr algn="just"/>
              <a:r>
                <a:rPr lang="en-US" altLang="ko-KR" sz="1400" dirty="0"/>
                <a:t>How they rate Player with kinds of ability</a:t>
              </a:r>
              <a:endParaRPr lang="ko-KR" alt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E995D392-A312-41D0-B50C-DCE6EB5A2CEE}"/>
                </a:ext>
              </a:extLst>
            </p:cNvPr>
            <p:cNvSpPr txBox="1"/>
            <p:nvPr/>
          </p:nvSpPr>
          <p:spPr>
            <a:xfrm>
              <a:off x="-796085" y="1183057"/>
              <a:ext cx="6190411" cy="4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HOW to Rank Soccer Player in EA sports™</a:t>
              </a:r>
              <a:endParaRPr lang="ko-KR" altLang="en-US" sz="24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026" name="Picture 2" descr="C:\Users\cbnu\Desktop\noun_soccer_3151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50" y="2171667"/>
            <a:ext cx="4516615" cy="451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634888" y="381410"/>
            <a:ext cx="167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spc="-150" dirty="0">
                <a:solidFill>
                  <a:srgbClr val="525252"/>
                </a:solidFill>
              </a:rPr>
              <a:t>Subject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89053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634888" y="381410"/>
            <a:ext cx="1879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spc="-150" dirty="0">
                <a:solidFill>
                  <a:srgbClr val="525252"/>
                </a:solidFill>
              </a:rPr>
              <a:t>Data Set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7171" name="Picture 3" descr="C:\Users\cbnu\Desktop\KakaoTalk_20180821_2037515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95" y="967200"/>
            <a:ext cx="6713498" cy="479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cbnu\Desktop\KakaoTalk_20180821_1941100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70" y="1684165"/>
            <a:ext cx="3267576" cy="34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91669B0B-BFEA-45B1-B067-090C32C08CAC}"/>
              </a:ext>
            </a:extLst>
          </p:cNvPr>
          <p:cNvGrpSpPr/>
          <p:nvPr/>
        </p:nvGrpSpPr>
        <p:grpSpPr>
          <a:xfrm>
            <a:off x="1504951" y="5758103"/>
            <a:ext cx="2290618" cy="891811"/>
            <a:chOff x="1366982" y="4969165"/>
            <a:chExt cx="2290618" cy="1018768"/>
          </a:xfrm>
        </p:grpSpPr>
        <p:grpSp>
          <p:nvGrpSpPr>
            <p:cNvPr id="13" name="グループ化 9">
              <a:extLst>
                <a:ext uri="{FF2B5EF4-FFF2-40B4-BE49-F238E27FC236}">
                  <a16:creationId xmlns="" xmlns:a16="http://schemas.microsoft.com/office/drawing/2014/main" id="{159C29B0-A441-4B66-9764-8EC4F19138BE}"/>
                </a:ext>
              </a:extLst>
            </p:cNvPr>
            <p:cNvGrpSpPr/>
            <p:nvPr/>
          </p:nvGrpSpPr>
          <p:grpSpPr>
            <a:xfrm>
              <a:off x="1366982" y="5049813"/>
              <a:ext cx="2290618" cy="938120"/>
              <a:chOff x="1204145" y="-82754"/>
              <a:chExt cx="3861624" cy="1581528"/>
            </a:xfrm>
          </p:grpSpPr>
          <p:sp>
            <p:nvSpPr>
              <p:cNvPr id="15" name="テキスト ボックス 10">
                <a:extLst>
                  <a:ext uri="{FF2B5EF4-FFF2-40B4-BE49-F238E27FC236}">
                    <a16:creationId xmlns="" xmlns:a16="http://schemas.microsoft.com/office/drawing/2014/main" id="{C114480A-6ED4-410D-85D3-3C2CC7FB7E50}"/>
                  </a:ext>
                </a:extLst>
              </p:cNvPr>
              <p:cNvSpPr txBox="1"/>
              <p:nvPr/>
            </p:nvSpPr>
            <p:spPr>
              <a:xfrm>
                <a:off x="1893637" y="-82754"/>
                <a:ext cx="2513785" cy="770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RONALDO</a:t>
                </a:r>
              </a:p>
            </p:txBody>
          </p:sp>
          <p:sp>
            <p:nvSpPr>
              <p:cNvPr id="16" name="テキスト ボックス 11">
                <a:extLst>
                  <a:ext uri="{FF2B5EF4-FFF2-40B4-BE49-F238E27FC236}">
                    <a16:creationId xmlns="" xmlns:a16="http://schemas.microsoft.com/office/drawing/2014/main" id="{5A07EE23-9AF7-4F0C-8A49-6C2EE3F4C6DA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42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DF2997DA-D919-4FEB-822A-6D2B272E79B8}"/>
                </a:ext>
              </a:extLst>
            </p:cNvPr>
            <p:cNvCxnSpPr/>
            <p:nvPr/>
          </p:nvCxnSpPr>
          <p:spPr>
            <a:xfrm>
              <a:off x="1366982" y="4969165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521026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634889" y="381410"/>
            <a:ext cx="1879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25252"/>
                </a:solidFill>
              </a:rPr>
              <a:t>Data Set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1669B0B-BFEA-45B1-B067-090C32C08CAC}"/>
              </a:ext>
            </a:extLst>
          </p:cNvPr>
          <p:cNvGrpSpPr/>
          <p:nvPr/>
        </p:nvGrpSpPr>
        <p:grpSpPr>
          <a:xfrm>
            <a:off x="1504951" y="5758103"/>
            <a:ext cx="2290618" cy="891811"/>
            <a:chOff x="1366982" y="4969165"/>
            <a:chExt cx="2290618" cy="1018768"/>
          </a:xfrm>
        </p:grpSpPr>
        <p:grpSp>
          <p:nvGrpSpPr>
            <p:cNvPr id="19" name="グループ化 9">
              <a:extLst>
                <a:ext uri="{FF2B5EF4-FFF2-40B4-BE49-F238E27FC236}">
                  <a16:creationId xmlns="" xmlns:a16="http://schemas.microsoft.com/office/drawing/2014/main" id="{159C29B0-A441-4B66-9764-8EC4F19138BE}"/>
                </a:ext>
              </a:extLst>
            </p:cNvPr>
            <p:cNvGrpSpPr/>
            <p:nvPr/>
          </p:nvGrpSpPr>
          <p:grpSpPr>
            <a:xfrm>
              <a:off x="1366982" y="5049813"/>
              <a:ext cx="2290618" cy="938120"/>
              <a:chOff x="1204145" y="-82754"/>
              <a:chExt cx="3861624" cy="1581528"/>
            </a:xfrm>
          </p:grpSpPr>
          <p:sp>
            <p:nvSpPr>
              <p:cNvPr id="20" name="テキスト ボックス 10">
                <a:extLst>
                  <a:ext uri="{FF2B5EF4-FFF2-40B4-BE49-F238E27FC236}">
                    <a16:creationId xmlns="" xmlns:a16="http://schemas.microsoft.com/office/drawing/2014/main" id="{C114480A-6ED4-410D-85D3-3C2CC7FB7E50}"/>
                  </a:ext>
                </a:extLst>
              </p:cNvPr>
              <p:cNvSpPr txBox="1"/>
              <p:nvPr/>
            </p:nvSpPr>
            <p:spPr>
              <a:xfrm>
                <a:off x="2031458" y="-82754"/>
                <a:ext cx="2238140" cy="6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NEYMAR</a:t>
                </a:r>
              </a:p>
            </p:txBody>
          </p:sp>
          <p:sp>
            <p:nvSpPr>
              <p:cNvPr id="21" name="テキスト ボックス 11">
                <a:extLst>
                  <a:ext uri="{FF2B5EF4-FFF2-40B4-BE49-F238E27FC236}">
                    <a16:creationId xmlns="" xmlns:a16="http://schemas.microsoft.com/office/drawing/2014/main" id="{5A07EE23-9AF7-4F0C-8A49-6C2EE3F4C6DA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42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kumimoji="1" lang="ja-JP" altLang="en-US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DF2997DA-D919-4FEB-822A-6D2B272E79B8}"/>
                </a:ext>
              </a:extLst>
            </p:cNvPr>
            <p:cNvCxnSpPr/>
            <p:nvPr/>
          </p:nvCxnSpPr>
          <p:spPr>
            <a:xfrm>
              <a:off x="1366982" y="4969165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C:\Users\cbnu\Desktop\KakaoTalk_20180821_1941102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70" y="1851882"/>
            <a:ext cx="3267576" cy="326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bnu\Desktop\KakaoTalk_20180821_2041157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70" y="842245"/>
            <a:ext cx="6641163" cy="49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cbnu\Desktop\KakaoTalk_20180821_2041157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95" y="1027741"/>
            <a:ext cx="6611817" cy="489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812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52" y="704575"/>
            <a:ext cx="5915630" cy="473250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634889" y="381410"/>
            <a:ext cx="1109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spc="-150" dirty="0">
                <a:solidFill>
                  <a:srgbClr val="525252"/>
                </a:solidFill>
              </a:rPr>
              <a:t>Goal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74" y="4830576"/>
            <a:ext cx="9599087" cy="1637302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48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215424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5400000">
            <a:off x="5974132" y="2425040"/>
            <a:ext cx="2736994" cy="133977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2626417" y="1992931"/>
            <a:ext cx="1503050" cy="277621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3619231">
            <a:off x="2875290" y="2236637"/>
            <a:ext cx="2428916" cy="334779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5400000">
            <a:off x="4754247" y="3392959"/>
            <a:ext cx="2428916" cy="3347792"/>
          </a:xfrm>
          <a:prstGeom prst="rect">
            <a:avLst/>
          </a:prstGeom>
          <a:solidFill>
            <a:srgbClr val="9BDBF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7800585" y="2834251"/>
            <a:ext cx="2542094" cy="280914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8470469" y="4241431"/>
            <a:ext cx="2542094" cy="2809144"/>
          </a:xfrm>
          <a:prstGeom prst="rect">
            <a:avLst/>
          </a:prstGeom>
          <a:solidFill>
            <a:srgbClr val="9BDBF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1057597" y="506088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626914" y="2326228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578397" y="5447315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418713" y="4476614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161240" y="3651888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825455" y="506088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244013" y="1729306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3055117" y="4390151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4048414" y="4152046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1057596" y="3750197"/>
            <a:ext cx="1261810" cy="8697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6481774">
            <a:off x="3672693" y="46993"/>
            <a:ext cx="2542094" cy="2809144"/>
          </a:xfrm>
          <a:prstGeom prst="rect">
            <a:avLst/>
          </a:prstGeom>
          <a:solidFill>
            <a:srgbClr val="9BDBF4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">
            <a:extLst>
              <a:ext uri="{FF2B5EF4-FFF2-40B4-BE49-F238E27FC236}">
                <a16:creationId xmlns="" xmlns:a16="http://schemas.microsoft.com/office/drawing/2014/main" id="{778ECDF8-2497-4B69-9927-A132379B26BF}"/>
              </a:ext>
            </a:extLst>
          </p:cNvPr>
          <p:cNvSpPr/>
          <p:nvPr/>
        </p:nvSpPr>
        <p:spPr>
          <a:xfrm>
            <a:off x="1688502" y="1666430"/>
            <a:ext cx="9036525" cy="4488205"/>
          </a:xfrm>
          <a:prstGeom prst="flowChartDocument">
            <a:avLst/>
          </a:prstGeom>
          <a:gradFill flip="none" rotWithShape="1">
            <a:gsLst>
              <a:gs pos="80000">
                <a:schemeClr val="accent4">
                  <a:lumMod val="90000"/>
                  <a:alpha val="20000"/>
                </a:schemeClr>
              </a:gs>
              <a:gs pos="3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5">
            <a:extLst>
              <a:ext uri="{FF2B5EF4-FFF2-40B4-BE49-F238E27FC236}">
                <a16:creationId xmlns="" xmlns:a16="http://schemas.microsoft.com/office/drawing/2014/main" id="{2251411B-A68B-4F9B-BB0F-F049AEE85FE9}"/>
              </a:ext>
            </a:extLst>
          </p:cNvPr>
          <p:cNvGrpSpPr/>
          <p:nvPr/>
        </p:nvGrpSpPr>
        <p:grpSpPr>
          <a:xfrm>
            <a:off x="3623351" y="2673153"/>
            <a:ext cx="4690708" cy="1548637"/>
            <a:chOff x="3238354" y="2030254"/>
            <a:chExt cx="5715293" cy="2446291"/>
          </a:xfrm>
        </p:grpSpPr>
        <p:sp>
          <p:nvSpPr>
            <p:cNvPr id="18" name="テキスト ボックス 3">
              <a:extLst>
                <a:ext uri="{FF2B5EF4-FFF2-40B4-BE49-F238E27FC236}">
                  <a16:creationId xmlns="" xmlns:a16="http://schemas.microsoft.com/office/drawing/2014/main" id="{7F1C27CF-516A-4190-A8AF-422A02719368}"/>
                </a:ext>
              </a:extLst>
            </p:cNvPr>
            <p:cNvSpPr txBox="1"/>
            <p:nvPr/>
          </p:nvSpPr>
          <p:spPr>
            <a:xfrm>
              <a:off x="4910714" y="2030254"/>
              <a:ext cx="2370571" cy="923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2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PART 2</a:t>
              </a:r>
              <a:endParaRPr kumimoji="1" lang="ja-JP" altLang="en-US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9" name="テキスト ボックス 4">
              <a:extLst>
                <a:ext uri="{FF2B5EF4-FFF2-40B4-BE49-F238E27FC236}">
                  <a16:creationId xmlns="" xmlns:a16="http://schemas.microsoft.com/office/drawing/2014/main" id="{ADDA7E6C-7D39-4684-BADA-945A986725B7}"/>
                </a:ext>
              </a:extLst>
            </p:cNvPr>
            <p:cNvSpPr txBox="1"/>
            <p:nvPr/>
          </p:nvSpPr>
          <p:spPr>
            <a:xfrm>
              <a:off x="3238354" y="3018015"/>
              <a:ext cx="5715293" cy="145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Initial Code</a:t>
              </a:r>
              <a:endParaRPr lang="ko-KR" altLang="en-US" sz="5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1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9330102">
            <a:off x="8480514" y="400612"/>
            <a:ext cx="2542094" cy="2809144"/>
          </a:xfrm>
          <a:prstGeom prst="rect">
            <a:avLst/>
          </a:prstGeom>
          <a:solidFill>
            <a:srgbClr val="9BDBF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3454339">
            <a:off x="578397" y="1231561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2">
            <a:extLst>
              <a:ext uri="{FF2B5EF4-FFF2-40B4-BE49-F238E27FC236}">
                <a16:creationId xmlns=""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10800000">
            <a:off x="1257819" y="1138832"/>
            <a:ext cx="1261810" cy="869737"/>
          </a:xfrm>
          <a:prstGeom prst="rect">
            <a:avLst/>
          </a:prstGeom>
          <a:solidFill>
            <a:srgbClr val="9BDBF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23399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テーマ">
  <a:themeElements>
    <a:clrScheme name="2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03AFB9"/>
      </a:accent1>
      <a:accent2>
        <a:srgbClr val="59C6D3"/>
      </a:accent2>
      <a:accent3>
        <a:srgbClr val="B5ECF1"/>
      </a:accent3>
      <a:accent4>
        <a:srgbClr val="FFEA9A"/>
      </a:accent4>
      <a:accent5>
        <a:srgbClr val="FDB805"/>
      </a:accent5>
      <a:accent6>
        <a:srgbClr val="FFA000"/>
      </a:accent6>
      <a:hlink>
        <a:srgbClr val="3A3838"/>
      </a:hlink>
      <a:folHlink>
        <a:srgbClr val="3A3838"/>
      </a:folHlink>
    </a:clrScheme>
    <a:fontScheme name="180610">
      <a:majorFont>
        <a:latin typeface="Arial"/>
        <a:ea typeface="나눔스퀘어라운드 Regular"/>
        <a:cs typeface=""/>
      </a:majorFont>
      <a:minorFont>
        <a:latin typeface="Yu Gothic"/>
        <a:ea typeface="나눔스퀘어라운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BDBF4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320</Words>
  <Application>Microsoft Office PowerPoint</Application>
  <PresentationFormat>사용자 지정</PresentationFormat>
  <Paragraphs>160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굴림</vt:lpstr>
      <vt:lpstr>Arial</vt:lpstr>
      <vt:lpstr>Agency FB</vt:lpstr>
      <vt:lpstr>Verdana</vt:lpstr>
      <vt:lpstr>나눔스퀘어라운드 Regular</vt:lpstr>
      <vt:lpstr>다음_Regular</vt:lpstr>
      <vt:lpstr>DotumChe</vt:lpstr>
      <vt:lpstr>나눔스퀘어라운드 Light</vt:lpstr>
      <vt:lpstr>Yu Gothic</vt:lpstr>
      <vt:lpstr>Cambria Math</vt:lpstr>
      <vt:lpstr>굴림체</vt:lpstr>
      <vt:lpstr>Kelson Sans</vt:lpstr>
      <vt:lpstr>Yu Gothic (본문)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 Saebyeol</dc:creator>
  <cp:lastModifiedBy>Windows 사용자</cp:lastModifiedBy>
  <cp:revision>65</cp:revision>
  <dcterms:created xsi:type="dcterms:W3CDTF">2018-04-23T02:02:46Z</dcterms:created>
  <dcterms:modified xsi:type="dcterms:W3CDTF">2018-08-22T01:38:23Z</dcterms:modified>
</cp:coreProperties>
</file>